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5" r:id="rId18"/>
    <p:sldId id="274" r:id="rId19"/>
    <p:sldId id="312" r:id="rId20"/>
    <p:sldId id="273" r:id="rId21"/>
    <p:sldId id="276" r:id="rId22"/>
    <p:sldId id="277" r:id="rId23"/>
    <p:sldId id="278" r:id="rId24"/>
    <p:sldId id="279" r:id="rId25"/>
    <p:sldId id="280" r:id="rId26"/>
    <p:sldId id="281" r:id="rId27"/>
    <p:sldId id="282" r:id="rId28"/>
    <p:sldId id="313" r:id="rId29"/>
    <p:sldId id="314" r:id="rId30"/>
    <p:sldId id="283" r:id="rId31"/>
    <p:sldId id="284" r:id="rId32"/>
    <p:sldId id="285" r:id="rId33"/>
    <p:sldId id="286" r:id="rId34"/>
    <p:sldId id="287" r:id="rId35"/>
    <p:sldId id="288" r:id="rId36"/>
    <p:sldId id="289" r:id="rId37"/>
    <p:sldId id="290" r:id="rId38"/>
    <p:sldId id="291" r:id="rId39"/>
    <p:sldId id="292" r:id="rId40"/>
    <p:sldId id="294" r:id="rId41"/>
    <p:sldId id="293"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5" r:id="rId59"/>
    <p:sldId id="316" r:id="rId60"/>
    <p:sldId id="317" r:id="rId61"/>
    <p:sldId id="311" r:id="rId62"/>
  </p:sldIdLst>
  <p:sldSz cx="18288000" cy="10287000"/>
  <p:notesSz cx="6858000" cy="9144000"/>
  <p:embeddedFontLst>
    <p:embeddedFont>
      <p:font typeface="Canva Sans" panose="020B0604020202020204" charset="0"/>
      <p:regular r:id="rId63"/>
    </p:embeddedFont>
    <p:embeddedFont>
      <p:font typeface="Canva Sans Bold" panose="020B0604020202020204" charset="0"/>
      <p:regular r:id="rId64"/>
    </p:embeddedFont>
    <p:embeddedFont>
      <p:font typeface="Montserrat Classic" panose="020B0604020202020204" charset="0"/>
      <p:regular r:id="rId65"/>
    </p:embeddedFont>
    <p:embeddedFont>
      <p:font typeface="Montserrat Classic Bold" panose="020B060402020202020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3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hyperlink" Target="https://research.aimultiple.com/computer-vision/"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research.aimultiple.com/image-recognitio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roboflow.com/annotate" TargetMode="Externa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406.4729" TargetMode="External"/><Relationship Id="rId2" Type="http://schemas.openxmlformats.org/officeDocument/2006/relationships/hyperlink" Target="https://github.com/ultralytics/yolov3" TargetMode="External"/><Relationship Id="rId1" Type="http://schemas.openxmlformats.org/officeDocument/2006/relationships/slideLayout" Target="../slideLayouts/slideLayout7.xml"/><Relationship Id="rId6" Type="http://schemas.openxmlformats.org/officeDocument/2006/relationships/hyperlink" Target="https://arxiv.org/abs/1803.01534" TargetMode="External"/><Relationship Id="rId5" Type="http://schemas.openxmlformats.org/officeDocument/2006/relationships/hyperlink" Target="https://arxiv.org/abs/1911.11929" TargetMode="External"/><Relationship Id="rId4" Type="http://schemas.openxmlformats.org/officeDocument/2006/relationships/hyperlink" Target="https://keras.io/api/keras_cv/models/backbones/yolo_v8/"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pjreddie.com/darknet/yolo/" TargetMode="External"/><Relationship Id="rId2" Type="http://schemas.openxmlformats.org/officeDocument/2006/relationships/hyperlink" Target="https://arxiv.org/abs/1611.05431"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jpeg"/></Relationships>
</file>

<file path=ppt/slides/_rels/slide57.xml.rels><?xml version="1.0" encoding="UTF-8" standalone="yes"?>
<Relationships xmlns="http://schemas.openxmlformats.org/package/2006/relationships"><Relationship Id="rId8" Type="http://schemas.openxmlformats.org/officeDocument/2006/relationships/hyperlink" Target="https://stackoverflow.com/questions/75809415/yolo-v8-result-grap" TargetMode="External"/><Relationship Id="rId3" Type="http://schemas.openxmlformats.org/officeDocument/2006/relationships/hyperlink" Target="https://roboflow.com" TargetMode="External"/><Relationship Id="rId7" Type="http://schemas.openxmlformats.org/officeDocument/2006/relationships/hyperlink" Target="https://blog.roboflow.com/whats-new-in-yolov8/" TargetMode="External"/><Relationship Id="rId2" Type="http://schemas.openxmlformats.org/officeDocument/2006/relationships/hyperlink" Target="https://papers.ssrn.com/sol3/papers.cfm?abstract_id=3867275" TargetMode="External"/><Relationship Id="rId1" Type="http://schemas.openxmlformats.org/officeDocument/2006/relationships/slideLayout" Target="../slideLayouts/slideLayout7.xml"/><Relationship Id="rId6" Type="http://schemas.openxmlformats.org/officeDocument/2006/relationships/hyperlink" Target="https://research.aimultiple.com/image-annotation/" TargetMode="External"/><Relationship Id="rId5" Type="http://schemas.openxmlformats.org/officeDocument/2006/relationships/hyperlink" Target="https://docs.ultralytics.com/datasets/detect/coco/" TargetMode="External"/><Relationship Id="rId4" Type="http://schemas.openxmlformats.org/officeDocument/2006/relationships/hyperlink" Target="https://learnopencv.com/ultralytics-yolov8/"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https://www.projectpro.io/article/how-to-build-etl-pipeline-example/526"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ultralytics.com/datasets/detect/coco/" TargetMode="External"/><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04386" y="9450195"/>
            <a:ext cx="6464337" cy="836805"/>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16207" y="504816"/>
            <a:ext cx="2187771" cy="2635868"/>
          </a:xfrm>
          <a:custGeom>
            <a:avLst/>
            <a:gdLst/>
            <a:ahLst/>
            <a:cxnLst/>
            <a:rect l="l" t="t" r="r" b="b"/>
            <a:pathLst>
              <a:path w="2187771" h="2635868">
                <a:moveTo>
                  <a:pt x="0" y="0"/>
                </a:moveTo>
                <a:lnTo>
                  <a:pt x="2187770" y="0"/>
                </a:lnTo>
                <a:lnTo>
                  <a:pt x="2187770" y="2635868"/>
                </a:lnTo>
                <a:lnTo>
                  <a:pt x="0" y="2635868"/>
                </a:lnTo>
                <a:lnTo>
                  <a:pt x="0" y="0"/>
                </a:lnTo>
                <a:close/>
              </a:path>
            </a:pathLst>
          </a:custGeom>
          <a:blipFill>
            <a:blip r:embed="rId4"/>
            <a:stretch>
              <a:fillRect/>
            </a:stretch>
          </a:blipFill>
        </p:spPr>
      </p:sp>
      <p:sp>
        <p:nvSpPr>
          <p:cNvPr id="5" name="TextBox 5"/>
          <p:cNvSpPr txBox="1"/>
          <p:nvPr/>
        </p:nvSpPr>
        <p:spPr>
          <a:xfrm>
            <a:off x="1243014" y="3970806"/>
            <a:ext cx="8544752" cy="1282402"/>
          </a:xfrm>
          <a:prstGeom prst="rect">
            <a:avLst/>
          </a:prstGeom>
        </p:spPr>
        <p:txBody>
          <a:bodyPr lIns="0" tIns="0" rIns="0" bIns="0" rtlCol="0" anchor="t">
            <a:spAutoFit/>
          </a:bodyPr>
          <a:lstStyle/>
          <a:p>
            <a:pPr>
              <a:lnSpc>
                <a:spcPts val="10046"/>
              </a:lnSpc>
            </a:pPr>
            <a:r>
              <a:rPr lang="en-US" sz="10147" b="1" dirty="0">
                <a:solidFill>
                  <a:srgbClr val="2BB4D4"/>
                </a:solidFill>
                <a:latin typeface="Times New Roman" panose="02020603050405020304" pitchFamily="18" charset="0"/>
                <a:cs typeface="Times New Roman" panose="02020603050405020304" pitchFamily="18" charset="0"/>
              </a:rPr>
              <a:t>ANIMAL </a:t>
            </a:r>
          </a:p>
        </p:txBody>
      </p:sp>
      <p:sp>
        <p:nvSpPr>
          <p:cNvPr id="6" name="TextBox 6"/>
          <p:cNvSpPr txBox="1"/>
          <p:nvPr/>
        </p:nvSpPr>
        <p:spPr>
          <a:xfrm>
            <a:off x="7138994" y="3961281"/>
            <a:ext cx="9215277" cy="1282402"/>
          </a:xfrm>
          <a:prstGeom prst="rect">
            <a:avLst/>
          </a:prstGeom>
        </p:spPr>
        <p:txBody>
          <a:bodyPr lIns="0" tIns="0" rIns="0" bIns="0" rtlCol="0" anchor="t">
            <a:spAutoFit/>
          </a:bodyPr>
          <a:lstStyle/>
          <a:p>
            <a:pPr>
              <a:lnSpc>
                <a:spcPts val="10019"/>
              </a:lnSpc>
            </a:pPr>
            <a:r>
              <a:rPr lang="en-US" sz="10120" b="1" dirty="0">
                <a:solidFill>
                  <a:srgbClr val="2BB4D4"/>
                </a:solidFill>
                <a:latin typeface="Times New Roman" panose="02020603050405020304" pitchFamily="18" charset="0"/>
                <a:cs typeface="Times New Roman" panose="02020603050405020304" pitchFamily="18" charset="0"/>
              </a:rPr>
              <a:t>DETERRENCE</a:t>
            </a:r>
          </a:p>
        </p:txBody>
      </p:sp>
      <p:sp>
        <p:nvSpPr>
          <p:cNvPr id="7" name="TextBox 7"/>
          <p:cNvSpPr txBox="1"/>
          <p:nvPr/>
        </p:nvSpPr>
        <p:spPr>
          <a:xfrm>
            <a:off x="1409214" y="5468712"/>
            <a:ext cx="11459561" cy="596901"/>
          </a:xfrm>
          <a:prstGeom prst="rect">
            <a:avLst/>
          </a:prstGeom>
        </p:spPr>
        <p:txBody>
          <a:bodyPr lIns="0" tIns="0" rIns="0" bIns="0" rtlCol="0" anchor="t">
            <a:spAutoFit/>
          </a:bodyPr>
          <a:lstStyle/>
          <a:p>
            <a:pPr>
              <a:lnSpc>
                <a:spcPts val="4899"/>
              </a:lnSpc>
            </a:pPr>
            <a:r>
              <a:rPr lang="en-US" sz="3499" b="1" spc="174" dirty="0">
                <a:solidFill>
                  <a:srgbClr val="2E2E2E"/>
                </a:solidFill>
                <a:latin typeface="Times New Roman" panose="02020603050405020304" pitchFamily="18" charset="0"/>
                <a:cs typeface="Times New Roman" panose="02020603050405020304" pitchFamily="18" charset="0"/>
              </a:rPr>
              <a:t> Using Computer Vision  and  Raspberry pi </a:t>
            </a:r>
          </a:p>
        </p:txBody>
      </p:sp>
      <p:sp>
        <p:nvSpPr>
          <p:cNvPr id="8" name="TextBox 8"/>
          <p:cNvSpPr txBox="1"/>
          <p:nvPr/>
        </p:nvSpPr>
        <p:spPr>
          <a:xfrm>
            <a:off x="457200" y="6895735"/>
            <a:ext cx="4305786" cy="574196"/>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Times New Roman" panose="02020603050405020304" pitchFamily="18" charset="0"/>
                <a:cs typeface="Times New Roman" panose="02020603050405020304" pitchFamily="18" charset="0"/>
              </a:rPr>
              <a:t>Team Members</a:t>
            </a:r>
          </a:p>
        </p:txBody>
      </p:sp>
      <p:sp>
        <p:nvSpPr>
          <p:cNvPr id="9" name="TextBox 9"/>
          <p:cNvSpPr txBox="1"/>
          <p:nvPr/>
        </p:nvSpPr>
        <p:spPr>
          <a:xfrm>
            <a:off x="11266817" y="7146081"/>
            <a:ext cx="7601906" cy="1737996"/>
          </a:xfrm>
          <a:prstGeom prst="rect">
            <a:avLst/>
          </a:prstGeom>
        </p:spPr>
        <p:txBody>
          <a:bodyPr lIns="0" tIns="0" rIns="0" bIns="0" rtlCol="0" anchor="t">
            <a:spAutoFit/>
          </a:bodyPr>
          <a:lstStyle/>
          <a:p>
            <a:pPr>
              <a:lnSpc>
                <a:spcPts val="4479"/>
              </a:lnSpc>
            </a:pPr>
            <a:r>
              <a:rPr lang="en-US" sz="3199" b="1" spc="159" dirty="0">
                <a:solidFill>
                  <a:srgbClr val="2E2E2E"/>
                </a:solidFill>
                <a:latin typeface="Times New Roman" panose="02020603050405020304" pitchFamily="18" charset="0"/>
                <a:cs typeface="Times New Roman" panose="02020603050405020304" pitchFamily="18" charset="0"/>
              </a:rPr>
              <a:t>Guided by </a:t>
            </a:r>
          </a:p>
          <a:p>
            <a:pPr>
              <a:lnSpc>
                <a:spcPts val="5039"/>
              </a:lnSpc>
            </a:pPr>
            <a:r>
              <a:rPr lang="en-US" sz="3599" b="1" spc="179" dirty="0">
                <a:solidFill>
                  <a:srgbClr val="2E2E2E"/>
                </a:solidFill>
                <a:latin typeface="Times New Roman" panose="02020603050405020304" pitchFamily="18" charset="0"/>
                <a:cs typeface="Times New Roman" panose="02020603050405020304" pitchFamily="18" charset="0"/>
              </a:rPr>
              <a:t>Dr. Ch. Venkata Narayana</a:t>
            </a:r>
          </a:p>
          <a:p>
            <a:pPr>
              <a:lnSpc>
                <a:spcPts val="4479"/>
              </a:lnSpc>
            </a:pPr>
            <a:r>
              <a:rPr lang="en-US" sz="3199" b="1" spc="159" dirty="0">
                <a:solidFill>
                  <a:srgbClr val="2E2E2E"/>
                </a:solidFill>
                <a:latin typeface="Times New Roman" panose="02020603050405020304" pitchFamily="18" charset="0"/>
                <a:cs typeface="Times New Roman" panose="02020603050405020304" pitchFamily="18" charset="0"/>
              </a:rPr>
              <a:t>Professor</a:t>
            </a:r>
          </a:p>
        </p:txBody>
      </p:sp>
      <p:sp>
        <p:nvSpPr>
          <p:cNvPr id="10" name="TextBox 10"/>
          <p:cNvSpPr txBox="1"/>
          <p:nvPr/>
        </p:nvSpPr>
        <p:spPr>
          <a:xfrm>
            <a:off x="1409214" y="7469931"/>
            <a:ext cx="7601906" cy="2294891"/>
          </a:xfrm>
          <a:prstGeom prst="rect">
            <a:avLst/>
          </a:prstGeom>
        </p:spPr>
        <p:txBody>
          <a:bodyPr lIns="0" tIns="0" rIns="0" bIns="0" rtlCol="0" anchor="t">
            <a:spAutoFit/>
          </a:bodyPr>
          <a:lstStyle/>
          <a:p>
            <a:pPr>
              <a:lnSpc>
                <a:spcPts val="4479"/>
              </a:lnSpc>
            </a:pPr>
            <a:r>
              <a:rPr lang="en-US" sz="3199" b="1" spc="159" dirty="0">
                <a:solidFill>
                  <a:srgbClr val="2E2E2E"/>
                </a:solidFill>
                <a:latin typeface="Times New Roman" panose="02020603050405020304" pitchFamily="18" charset="0"/>
                <a:cs typeface="Times New Roman" panose="02020603050405020304" pitchFamily="18" charset="0"/>
              </a:rPr>
              <a:t>K. Vamsi  </a:t>
            </a:r>
          </a:p>
          <a:p>
            <a:pPr>
              <a:lnSpc>
                <a:spcPts val="4479"/>
              </a:lnSpc>
            </a:pPr>
            <a:r>
              <a:rPr lang="en-US" sz="3199" b="1" spc="159" dirty="0">
                <a:solidFill>
                  <a:srgbClr val="2E2E2E"/>
                </a:solidFill>
                <a:latin typeface="Times New Roman" panose="02020603050405020304" pitchFamily="18" charset="0"/>
                <a:cs typeface="Times New Roman" panose="02020603050405020304" pitchFamily="18" charset="0"/>
              </a:rPr>
              <a:t>P. Pallavi  </a:t>
            </a:r>
          </a:p>
          <a:p>
            <a:pPr>
              <a:lnSpc>
                <a:spcPts val="4479"/>
              </a:lnSpc>
            </a:pPr>
            <a:r>
              <a:rPr lang="en-US" sz="3199" b="1" spc="159" dirty="0">
                <a:solidFill>
                  <a:srgbClr val="2E2E2E"/>
                </a:solidFill>
                <a:latin typeface="Times New Roman" panose="02020603050405020304" pitchFamily="18" charset="0"/>
                <a:cs typeface="Times New Roman" panose="02020603050405020304" pitchFamily="18" charset="0"/>
              </a:rPr>
              <a:t>G. </a:t>
            </a:r>
            <a:r>
              <a:rPr lang="en-US" sz="3199" b="1" spc="159" dirty="0" err="1">
                <a:solidFill>
                  <a:srgbClr val="2E2E2E"/>
                </a:solidFill>
                <a:latin typeface="Times New Roman" panose="02020603050405020304" pitchFamily="18" charset="0"/>
                <a:cs typeface="Times New Roman" panose="02020603050405020304" pitchFamily="18" charset="0"/>
              </a:rPr>
              <a:t>Dedeepya</a:t>
            </a:r>
            <a:r>
              <a:rPr lang="en-US" sz="3199" b="1" spc="159" dirty="0">
                <a:solidFill>
                  <a:srgbClr val="2E2E2E"/>
                </a:solidFill>
                <a:latin typeface="Times New Roman" panose="02020603050405020304" pitchFamily="18" charset="0"/>
                <a:cs typeface="Times New Roman" panose="02020603050405020304" pitchFamily="18" charset="0"/>
              </a:rPr>
              <a:t> </a:t>
            </a:r>
          </a:p>
          <a:p>
            <a:pPr>
              <a:lnSpc>
                <a:spcPts val="5039"/>
              </a:lnSpc>
            </a:pPr>
            <a:endParaRPr lang="en-US" sz="3199" b="1" spc="159" dirty="0">
              <a:solidFill>
                <a:srgbClr val="2E2E2E"/>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28885" y="458779"/>
            <a:ext cx="12230230" cy="730969"/>
          </a:xfrm>
          <a:prstGeom prst="rect">
            <a:avLst/>
          </a:prstGeom>
        </p:spPr>
        <p:txBody>
          <a:bodyPr lIns="0" tIns="0" rIns="0" bIns="0" rtlCol="0" anchor="t">
            <a:spAutoFit/>
          </a:bodyPr>
          <a:lstStyle/>
          <a:p>
            <a:pPr>
              <a:lnSpc>
                <a:spcPts val="5700"/>
              </a:lnSpc>
            </a:pPr>
            <a:r>
              <a:rPr lang="en-US" sz="5700" b="1" dirty="0">
                <a:solidFill>
                  <a:srgbClr val="004AAD"/>
                </a:solidFill>
                <a:latin typeface="Times New Roman" panose="02020603050405020304" pitchFamily="18" charset="0"/>
                <a:cs typeface="Times New Roman" panose="02020603050405020304" pitchFamily="18" charset="0"/>
              </a:rPr>
              <a:t>COCO DATASET-DRAWBACKS</a:t>
            </a:r>
          </a:p>
        </p:txBody>
      </p:sp>
      <p:sp>
        <p:nvSpPr>
          <p:cNvPr id="3" name="TextBox 3"/>
          <p:cNvSpPr txBox="1"/>
          <p:nvPr/>
        </p:nvSpPr>
        <p:spPr>
          <a:xfrm>
            <a:off x="918071" y="1540435"/>
            <a:ext cx="16341229" cy="8047075"/>
          </a:xfrm>
          <a:prstGeom prst="rect">
            <a:avLst/>
          </a:prstGeom>
        </p:spPr>
        <p:txBody>
          <a:bodyPr lIns="0" tIns="0" rIns="0" bIns="0" rtlCol="0" anchor="t">
            <a:spAutoFit/>
          </a:bodyPr>
          <a:lstStyle/>
          <a:p>
            <a:pPr marL="595002" lvl="1" indent="-297501" algn="just">
              <a:lnSpc>
                <a:spcPts val="4161"/>
              </a:lnSpc>
              <a:buFont typeface="Arial"/>
              <a:buChar char="•"/>
            </a:pPr>
            <a:r>
              <a:rPr lang="en-US" sz="3200" b="1" dirty="0">
                <a:solidFill>
                  <a:srgbClr val="2E2E2E"/>
                </a:solidFill>
                <a:latin typeface="Times New Roman" panose="02020603050405020304" pitchFamily="18" charset="0"/>
                <a:cs typeface="Times New Roman" panose="02020603050405020304" pitchFamily="18" charset="0"/>
              </a:rPr>
              <a:t>Imbalance Across Categories: </a:t>
            </a:r>
            <a:r>
              <a:rPr lang="en-US" sz="3200" dirty="0">
                <a:solidFill>
                  <a:srgbClr val="2E2E2E"/>
                </a:solidFill>
                <a:latin typeface="Times New Roman" panose="02020603050405020304" pitchFamily="18" charset="0"/>
                <a:cs typeface="Times New Roman" panose="02020603050405020304" pitchFamily="18" charset="0"/>
              </a:rPr>
              <a:t>Some object categories in COCO have more instances than others. This class imbalance can lead models to perform better in over-represented categories and struggle with less frequent ones</a:t>
            </a:r>
          </a:p>
          <a:p>
            <a:pPr marL="595002" lvl="1" indent="-297501" algn="just">
              <a:lnSpc>
                <a:spcPts val="4326"/>
              </a:lnSpc>
              <a:buFont typeface="Arial"/>
              <a:buChar char="•"/>
            </a:pPr>
            <a:r>
              <a:rPr lang="en-US" sz="3200" b="1" dirty="0">
                <a:solidFill>
                  <a:srgbClr val="2E2E2E"/>
                </a:solidFill>
                <a:latin typeface="Times New Roman" panose="02020603050405020304" pitchFamily="18" charset="0"/>
                <a:cs typeface="Times New Roman" panose="02020603050405020304" pitchFamily="18" charset="0"/>
              </a:rPr>
              <a:t>Limited Scene Diversity: </a:t>
            </a:r>
            <a:r>
              <a:rPr lang="en-US" sz="3200" dirty="0">
                <a:solidFill>
                  <a:srgbClr val="2E2E2E"/>
                </a:solidFill>
                <a:latin typeface="Times New Roman" panose="02020603050405020304" pitchFamily="18" charset="0"/>
                <a:cs typeface="Times New Roman" panose="02020603050405020304" pitchFamily="18" charset="0"/>
              </a:rPr>
              <a:t>While COCO covers a range of scenes, it may not capture the full diversity of real-world scenarios. Models trained on COCO may not generalize well to highly specific or unusual environments.</a:t>
            </a:r>
          </a:p>
          <a:p>
            <a:pPr marL="595002" lvl="1" indent="-297501" algn="just">
              <a:lnSpc>
                <a:spcPts val="4161"/>
              </a:lnSpc>
              <a:buFont typeface="Arial"/>
              <a:buChar char="•"/>
            </a:pPr>
            <a:r>
              <a:rPr lang="en-US" sz="3200" b="1" dirty="0">
                <a:solidFill>
                  <a:srgbClr val="2E2E2E"/>
                </a:solidFill>
                <a:latin typeface="Times New Roman" panose="02020603050405020304" pitchFamily="18" charset="0"/>
                <a:cs typeface="Times New Roman" panose="02020603050405020304" pitchFamily="18" charset="0"/>
              </a:rPr>
              <a:t>Annotation Quality: </a:t>
            </a:r>
            <a:r>
              <a:rPr lang="en-US" sz="3200" dirty="0">
                <a:solidFill>
                  <a:srgbClr val="2E2E2E"/>
                </a:solidFill>
                <a:latin typeface="Times New Roman" panose="02020603050405020304" pitchFamily="18" charset="0"/>
                <a:cs typeface="Times New Roman" panose="02020603050405020304" pitchFamily="18" charset="0"/>
              </a:rPr>
              <a:t>While COCO annotations are generally of high quality, there may be cases of annotation errors or inconsistencies. Such errors can impact the training and evaluation of models.</a:t>
            </a:r>
          </a:p>
          <a:p>
            <a:pPr marL="595002" lvl="1" indent="-297501" algn="just">
              <a:lnSpc>
                <a:spcPts val="4271"/>
              </a:lnSpc>
              <a:buFont typeface="Arial"/>
              <a:buChar char="•"/>
            </a:pPr>
            <a:r>
              <a:rPr lang="en-US" sz="3200" b="1" dirty="0">
                <a:solidFill>
                  <a:srgbClr val="2E2E2E"/>
                </a:solidFill>
                <a:latin typeface="Times New Roman" panose="02020603050405020304" pitchFamily="18" charset="0"/>
                <a:cs typeface="Times New Roman" panose="02020603050405020304" pitchFamily="18" charset="0"/>
              </a:rPr>
              <a:t>Noisy Captions: </a:t>
            </a:r>
            <a:r>
              <a:rPr lang="en-US" sz="3200" dirty="0">
                <a:solidFill>
                  <a:srgbClr val="2E2E2E"/>
                </a:solidFill>
                <a:latin typeface="Times New Roman" panose="02020603050405020304" pitchFamily="18" charset="0"/>
                <a:cs typeface="Times New Roman" panose="02020603050405020304" pitchFamily="18" charset="0"/>
              </a:rPr>
              <a:t>COCO includes image captions, but the quality and relevance of captions can vary. Some captions may not accurately describe the content of the image, introducing noise in tasks that use the captioning aspect of the dataset.</a:t>
            </a:r>
          </a:p>
          <a:p>
            <a:pPr marL="595002" lvl="1" indent="-297501" algn="just">
              <a:lnSpc>
                <a:spcPts val="3968"/>
              </a:lnSpc>
              <a:buFont typeface="Arial"/>
              <a:buChar char="•"/>
            </a:pPr>
            <a:r>
              <a:rPr lang="en-US" sz="3200" b="1" dirty="0">
                <a:solidFill>
                  <a:srgbClr val="2E2E2E"/>
                </a:solidFill>
                <a:latin typeface="Times New Roman" panose="02020603050405020304" pitchFamily="18" charset="0"/>
                <a:cs typeface="Times New Roman" panose="02020603050405020304" pitchFamily="18" charset="0"/>
              </a:rPr>
              <a:t>Limited Context Information: </a:t>
            </a:r>
            <a:r>
              <a:rPr lang="en-US" sz="3200" dirty="0">
                <a:solidFill>
                  <a:srgbClr val="2E2E2E"/>
                </a:solidFill>
                <a:latin typeface="Times New Roman" panose="02020603050405020304" pitchFamily="18" charset="0"/>
                <a:cs typeface="Times New Roman" panose="02020603050405020304" pitchFamily="18" charset="0"/>
              </a:rPr>
              <a:t>Despite being called "Common Objects in Context," the contextual information in COCO might not be rich enough for certain tasks. More complex contextual relationships between objects may be required for certain applications</a:t>
            </a:r>
          </a:p>
        </p:txBody>
      </p:sp>
      <p:sp>
        <p:nvSpPr>
          <p:cNvPr id="4" name="Freeform 4"/>
          <p:cNvSpPr/>
          <p:nvPr/>
        </p:nvSpPr>
        <p:spPr>
          <a:xfrm>
            <a:off x="5298155" y="9587510"/>
            <a:ext cx="9727319" cy="2777752"/>
          </a:xfrm>
          <a:custGeom>
            <a:avLst/>
            <a:gdLst/>
            <a:ahLst/>
            <a:cxnLst/>
            <a:rect l="l" t="t" r="r" b="b"/>
            <a:pathLst>
              <a:path w="9727319" h="3106962">
                <a:moveTo>
                  <a:pt x="0" y="0"/>
                </a:moveTo>
                <a:lnTo>
                  <a:pt x="9727319" y="0"/>
                </a:lnTo>
                <a:lnTo>
                  <a:pt x="9727319"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140839" y="7171593"/>
            <a:ext cx="3461350" cy="1602653"/>
          </a:xfrm>
          <a:custGeom>
            <a:avLst/>
            <a:gdLst/>
            <a:ahLst/>
            <a:cxnLst/>
            <a:rect l="l" t="t" r="r" b="b"/>
            <a:pathLst>
              <a:path w="3461350" h="1602653">
                <a:moveTo>
                  <a:pt x="0" y="0"/>
                </a:moveTo>
                <a:lnTo>
                  <a:pt x="3461351" y="0"/>
                </a:lnTo>
                <a:lnTo>
                  <a:pt x="3461351" y="1602653"/>
                </a:lnTo>
                <a:lnTo>
                  <a:pt x="0" y="1602653"/>
                </a:lnTo>
                <a:lnTo>
                  <a:pt x="0" y="0"/>
                </a:lnTo>
                <a:close/>
              </a:path>
            </a:pathLst>
          </a:custGeom>
          <a:blipFill>
            <a:blip r:embed="rId4"/>
            <a:stretch>
              <a:fillRect l="-1173" t="-22836" b="-22836"/>
            </a:stretch>
          </a:blipFill>
        </p:spPr>
      </p:sp>
      <p:sp>
        <p:nvSpPr>
          <p:cNvPr id="4" name="Freeform 4"/>
          <p:cNvSpPr/>
          <p:nvPr/>
        </p:nvSpPr>
        <p:spPr>
          <a:xfrm>
            <a:off x="12140839" y="3445352"/>
            <a:ext cx="2457467" cy="1638823"/>
          </a:xfrm>
          <a:custGeom>
            <a:avLst/>
            <a:gdLst/>
            <a:ahLst/>
            <a:cxnLst/>
            <a:rect l="l" t="t" r="r" b="b"/>
            <a:pathLst>
              <a:path w="2457467" h="1638823">
                <a:moveTo>
                  <a:pt x="0" y="0"/>
                </a:moveTo>
                <a:lnTo>
                  <a:pt x="2457468" y="0"/>
                </a:lnTo>
                <a:lnTo>
                  <a:pt x="2457468" y="1638823"/>
                </a:lnTo>
                <a:lnTo>
                  <a:pt x="0" y="1638823"/>
                </a:lnTo>
                <a:lnTo>
                  <a:pt x="0" y="0"/>
                </a:lnTo>
                <a:close/>
              </a:path>
            </a:pathLst>
          </a:custGeom>
          <a:blipFill>
            <a:blip r:embed="rId5"/>
            <a:stretch>
              <a:fillRect/>
            </a:stretch>
          </a:blipFill>
        </p:spPr>
      </p:sp>
      <p:sp>
        <p:nvSpPr>
          <p:cNvPr id="5" name="TextBox 5"/>
          <p:cNvSpPr txBox="1"/>
          <p:nvPr/>
        </p:nvSpPr>
        <p:spPr>
          <a:xfrm>
            <a:off x="867257" y="2972164"/>
            <a:ext cx="16055184" cy="7434984"/>
          </a:xfrm>
          <a:prstGeom prst="rect">
            <a:avLst/>
          </a:prstGeom>
        </p:spPr>
        <p:txBody>
          <a:bodyPr lIns="0" tIns="0" rIns="0" bIns="0" rtlCol="0" anchor="t">
            <a:spAutoFit/>
          </a:bodyPr>
          <a:lstStyle/>
          <a:p>
            <a:pPr algn="just">
              <a:lnSpc>
                <a:spcPts val="3514"/>
              </a:lnSpc>
            </a:pPr>
            <a:r>
              <a:rPr lang="en-US" sz="3200" dirty="0">
                <a:solidFill>
                  <a:srgbClr val="000000"/>
                </a:solidFill>
                <a:latin typeface="Times New Roman" panose="02020603050405020304" pitchFamily="18" charset="0"/>
                <a:cs typeface="Times New Roman" panose="02020603050405020304" pitchFamily="18" charset="0"/>
              </a:rPr>
              <a:t>Preparing a dataset for a computer vision model is a crucial step in training an effective model.</a:t>
            </a:r>
          </a:p>
          <a:p>
            <a:pPr algn="just">
              <a:lnSpc>
                <a:spcPts val="3514"/>
              </a:lnSpc>
            </a:pPr>
            <a:r>
              <a:rPr lang="en-US" sz="3200" dirty="0">
                <a:solidFill>
                  <a:srgbClr val="000000"/>
                </a:solidFill>
                <a:latin typeface="Times New Roman" panose="02020603050405020304" pitchFamily="18" charset="0"/>
                <a:cs typeface="Times New Roman" panose="02020603050405020304" pitchFamily="18" charset="0"/>
              </a:rPr>
              <a:t> Here are the steps you should follow to prepare your dataset :</a:t>
            </a:r>
          </a:p>
          <a:p>
            <a:pPr>
              <a:lnSpc>
                <a:spcPts val="3876"/>
              </a:lnSpc>
            </a:pPr>
            <a:endParaRPr lang="en-US" sz="3200" dirty="0">
              <a:solidFill>
                <a:srgbClr val="000000"/>
              </a:solidFill>
              <a:latin typeface="Times New Roman" panose="02020603050405020304" pitchFamily="18" charset="0"/>
              <a:cs typeface="Times New Roman" panose="02020603050405020304" pitchFamily="18" charset="0"/>
            </a:endParaRPr>
          </a:p>
          <a:p>
            <a:pPr>
              <a:lnSpc>
                <a:spcPts val="6709"/>
              </a:lnSpc>
            </a:pPr>
            <a:r>
              <a:rPr lang="en-US" sz="3200" b="1" dirty="0">
                <a:solidFill>
                  <a:srgbClr val="000000"/>
                </a:solidFill>
                <a:latin typeface="Times New Roman" panose="02020603050405020304" pitchFamily="18" charset="0"/>
                <a:cs typeface="Times New Roman" panose="02020603050405020304" pitchFamily="18" charset="0"/>
              </a:rPr>
              <a:t>1.1.Data Collection </a:t>
            </a:r>
          </a:p>
          <a:p>
            <a:pPr marL="508708" lvl="1" indent="-254354">
              <a:lnSpc>
                <a:spcPts val="409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Gather a diverse animal images like elephant, tiger, </a:t>
            </a:r>
            <a:r>
              <a:rPr lang="en-US" sz="3200" dirty="0" err="1">
                <a:solidFill>
                  <a:srgbClr val="000000"/>
                </a:solidFill>
                <a:latin typeface="Times New Roman" panose="02020603050405020304" pitchFamily="18" charset="0"/>
                <a:cs typeface="Times New Roman" panose="02020603050405020304" pitchFamily="18" charset="0"/>
              </a:rPr>
              <a:t>Pig,Leapord</a:t>
            </a:r>
            <a:r>
              <a:rPr lang="en-US" sz="3200" dirty="0">
                <a:solidFill>
                  <a:srgbClr val="000000"/>
                </a:solidFill>
                <a:latin typeface="Times New Roman" panose="02020603050405020304" pitchFamily="18" charset="0"/>
                <a:cs typeface="Times New Roman" panose="02020603050405020304" pitchFamily="18" charset="0"/>
              </a:rPr>
              <a:t>.</a:t>
            </a:r>
          </a:p>
          <a:p>
            <a:pPr marL="508708" lvl="1" indent="-254354">
              <a:lnSpc>
                <a:spcPts val="409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we had ensured that images are of good quality, well-lit, and free from artifacts or distortions.</a:t>
            </a:r>
          </a:p>
          <a:p>
            <a:pPr marL="508708" lvl="1" indent="-254354">
              <a:lnSpc>
                <a:spcPts val="409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Organize your images into a clear folder structure, </a:t>
            </a:r>
          </a:p>
          <a:p>
            <a:pPr marL="508708" lvl="1" indent="-254354">
              <a:lnSpc>
                <a:spcPts val="409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Dataset structure</a:t>
            </a:r>
          </a:p>
          <a:p>
            <a:pPr marL="508708" lvl="1" indent="-254354">
              <a:lnSpc>
                <a:spcPts val="409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Dataset folder</a:t>
            </a:r>
          </a:p>
          <a:p>
            <a:pPr>
              <a:lnSpc>
                <a:spcPts val="4099"/>
              </a:lnSpc>
            </a:pPr>
            <a:r>
              <a:rPr lang="en-US" sz="3200" dirty="0">
                <a:solidFill>
                  <a:srgbClr val="000000"/>
                </a:solidFill>
                <a:latin typeface="Times New Roman" panose="02020603050405020304" pitchFamily="18" charset="0"/>
                <a:cs typeface="Times New Roman" panose="02020603050405020304" pitchFamily="18" charset="0"/>
              </a:rPr>
              <a:t>                  |-----train------images, labels</a:t>
            </a:r>
          </a:p>
          <a:p>
            <a:pPr>
              <a:lnSpc>
                <a:spcPts val="4099"/>
              </a:lnSpc>
            </a:pPr>
            <a:r>
              <a:rPr lang="en-US" sz="3200" dirty="0">
                <a:solidFill>
                  <a:srgbClr val="000000"/>
                </a:solidFill>
                <a:latin typeface="Times New Roman" panose="02020603050405020304" pitchFamily="18" charset="0"/>
                <a:cs typeface="Times New Roman" panose="02020603050405020304" pitchFamily="18" charset="0"/>
              </a:rPr>
              <a:t>                  |------test-----images, labels</a:t>
            </a:r>
          </a:p>
          <a:p>
            <a:pPr>
              <a:lnSpc>
                <a:spcPts val="4099"/>
              </a:lnSpc>
            </a:pPr>
            <a:r>
              <a:rPr lang="en-US" sz="3200" dirty="0">
                <a:solidFill>
                  <a:srgbClr val="000000"/>
                </a:solidFill>
                <a:latin typeface="Times New Roman" panose="02020603050405020304" pitchFamily="18" charset="0"/>
                <a:cs typeface="Times New Roman" panose="02020603050405020304" pitchFamily="18" charset="0"/>
              </a:rPr>
              <a:t>                  |------valid----images, labels</a:t>
            </a:r>
          </a:p>
          <a:p>
            <a:pPr>
              <a:lnSpc>
                <a:spcPts val="4099"/>
              </a:lnSpc>
            </a:pPr>
            <a:endParaRPr lang="en-US" sz="3200" dirty="0">
              <a:solidFill>
                <a:srgbClr val="000000"/>
              </a:solidFill>
              <a:latin typeface="Times New Roman" panose="02020603050405020304" pitchFamily="18" charset="0"/>
              <a:cs typeface="Times New Roman" panose="02020603050405020304" pitchFamily="18" charset="0"/>
            </a:endParaRPr>
          </a:p>
          <a:p>
            <a:pPr algn="ctr">
              <a:lnSpc>
                <a:spcPts val="3876"/>
              </a:lnSpc>
            </a:pPr>
            <a:endParaRPr lang="en-US" sz="3200" dirty="0">
              <a:solidFill>
                <a:srgbClr val="000000"/>
              </a:solidFill>
              <a:latin typeface="Times New Roman" panose="02020603050405020304" pitchFamily="18" charset="0"/>
              <a:cs typeface="Times New Roman" panose="02020603050405020304" pitchFamily="18" charset="0"/>
            </a:endParaRPr>
          </a:p>
        </p:txBody>
      </p:sp>
      <p:sp>
        <p:nvSpPr>
          <p:cNvPr id="6" name="Freeform 6"/>
          <p:cNvSpPr/>
          <p:nvPr/>
        </p:nvSpPr>
        <p:spPr>
          <a:xfrm>
            <a:off x="15217919" y="4830237"/>
            <a:ext cx="2662712" cy="1759609"/>
          </a:xfrm>
          <a:custGeom>
            <a:avLst/>
            <a:gdLst/>
            <a:ahLst/>
            <a:cxnLst/>
            <a:rect l="l" t="t" r="r" b="b"/>
            <a:pathLst>
              <a:path w="2662712" h="1759609">
                <a:moveTo>
                  <a:pt x="0" y="0"/>
                </a:moveTo>
                <a:lnTo>
                  <a:pt x="2662713" y="0"/>
                </a:lnTo>
                <a:lnTo>
                  <a:pt x="2662713" y="1759609"/>
                </a:lnTo>
                <a:lnTo>
                  <a:pt x="0" y="1759609"/>
                </a:lnTo>
                <a:lnTo>
                  <a:pt x="0" y="0"/>
                </a:lnTo>
                <a:close/>
              </a:path>
            </a:pathLst>
          </a:custGeom>
          <a:blipFill>
            <a:blip r:embed="rId6"/>
            <a:stretch>
              <a:fillRect/>
            </a:stretch>
          </a:blipFill>
        </p:spPr>
      </p:sp>
      <p:sp>
        <p:nvSpPr>
          <p:cNvPr id="7" name="TextBox 7"/>
          <p:cNvSpPr txBox="1"/>
          <p:nvPr/>
        </p:nvSpPr>
        <p:spPr>
          <a:xfrm>
            <a:off x="1632979" y="387648"/>
            <a:ext cx="15022043" cy="2415882"/>
          </a:xfrm>
          <a:prstGeom prst="rect">
            <a:avLst/>
          </a:prstGeom>
        </p:spPr>
        <p:txBody>
          <a:bodyPr lIns="0" tIns="0" rIns="0" bIns="0" rtlCol="0" anchor="t">
            <a:spAutoFit/>
          </a:bodyPr>
          <a:lstStyle/>
          <a:p>
            <a:pPr>
              <a:lnSpc>
                <a:spcPts val="6238"/>
              </a:lnSpc>
            </a:pPr>
            <a:r>
              <a:rPr lang="en-US" sz="5400" b="1" dirty="0">
                <a:solidFill>
                  <a:srgbClr val="004AAD"/>
                </a:solidFill>
                <a:latin typeface="Times New Roman" panose="02020603050405020304" pitchFamily="18" charset="0"/>
                <a:cs typeface="Times New Roman" panose="02020603050405020304" pitchFamily="18" charset="0"/>
              </a:rPr>
              <a:t>PROPOSED SYSTEM -METHODOLOGY</a:t>
            </a:r>
          </a:p>
          <a:p>
            <a:pPr>
              <a:lnSpc>
                <a:spcPts val="6238"/>
              </a:lnSpc>
            </a:pPr>
            <a:endParaRPr lang="en-US" sz="5400" b="1" dirty="0">
              <a:solidFill>
                <a:srgbClr val="004AAD"/>
              </a:solidFill>
              <a:latin typeface="Times New Roman" panose="02020603050405020304" pitchFamily="18" charset="0"/>
              <a:cs typeface="Times New Roman" panose="02020603050405020304" pitchFamily="18" charset="0"/>
            </a:endParaRPr>
          </a:p>
          <a:p>
            <a:pPr>
              <a:lnSpc>
                <a:spcPts val="6238"/>
              </a:lnSpc>
            </a:pPr>
            <a:endParaRPr lang="en-US" sz="5400" b="1" dirty="0">
              <a:solidFill>
                <a:srgbClr val="004AAD"/>
              </a:solidFill>
              <a:latin typeface="Times New Roman" panose="02020603050405020304" pitchFamily="18" charset="0"/>
              <a:cs typeface="Times New Roman" panose="02020603050405020304" pitchFamily="18" charset="0"/>
            </a:endParaRPr>
          </a:p>
        </p:txBody>
      </p:sp>
      <p:sp>
        <p:nvSpPr>
          <p:cNvPr id="8" name="TextBox 8"/>
          <p:cNvSpPr txBox="1"/>
          <p:nvPr/>
        </p:nvSpPr>
        <p:spPr>
          <a:xfrm>
            <a:off x="-1193841" y="1912509"/>
            <a:ext cx="12434889" cy="551433"/>
          </a:xfrm>
          <a:prstGeom prst="rect">
            <a:avLst/>
          </a:prstGeom>
        </p:spPr>
        <p:txBody>
          <a:bodyPr lIns="0" tIns="0" rIns="0" bIns="0" rtlCol="0" anchor="t">
            <a:spAutoFit/>
          </a:bodyPr>
          <a:lstStyle/>
          <a:p>
            <a:pPr algn="ctr">
              <a:lnSpc>
                <a:spcPts val="4340"/>
              </a:lnSpc>
              <a:spcBef>
                <a:spcPct val="0"/>
              </a:spcBef>
            </a:pPr>
            <a:r>
              <a:rPr lang="en-US" sz="4340" b="1" dirty="0">
                <a:solidFill>
                  <a:srgbClr val="000000"/>
                </a:solidFill>
                <a:latin typeface="Times New Roman" panose="02020603050405020304" pitchFamily="18" charset="0"/>
                <a:cs typeface="Times New Roman" panose="02020603050405020304" pitchFamily="18" charset="0"/>
              </a:rPr>
              <a:t>STEP 1:DATA PREPARATION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97904" y="4799989"/>
            <a:ext cx="8118547" cy="3520947"/>
          </a:xfrm>
          <a:custGeom>
            <a:avLst/>
            <a:gdLst/>
            <a:ahLst/>
            <a:cxnLst/>
            <a:rect l="l" t="t" r="r" b="b"/>
            <a:pathLst>
              <a:path w="8118547" h="3520947">
                <a:moveTo>
                  <a:pt x="0" y="0"/>
                </a:moveTo>
                <a:lnTo>
                  <a:pt x="8118547" y="0"/>
                </a:lnTo>
                <a:lnTo>
                  <a:pt x="8118547" y="3520946"/>
                </a:lnTo>
                <a:lnTo>
                  <a:pt x="0" y="3520946"/>
                </a:lnTo>
                <a:lnTo>
                  <a:pt x="0" y="0"/>
                </a:lnTo>
                <a:close/>
              </a:path>
            </a:pathLst>
          </a:custGeom>
          <a:blipFill>
            <a:blip r:embed="rId2"/>
            <a:stretch>
              <a:fillRect/>
            </a:stretch>
          </a:blipFill>
        </p:spPr>
      </p:sp>
      <p:sp>
        <p:nvSpPr>
          <p:cNvPr id="3" name="TextBox 3"/>
          <p:cNvSpPr txBox="1"/>
          <p:nvPr/>
        </p:nvSpPr>
        <p:spPr>
          <a:xfrm>
            <a:off x="5187427" y="632984"/>
            <a:ext cx="7316828" cy="2131441"/>
          </a:xfrm>
          <a:prstGeom prst="rect">
            <a:avLst/>
          </a:prstGeom>
        </p:spPr>
        <p:txBody>
          <a:bodyPr lIns="0" tIns="0" rIns="0" bIns="0" rtlCol="0" anchor="t">
            <a:spAutoFit/>
          </a:bodyPr>
          <a:lstStyle/>
          <a:p>
            <a:pPr>
              <a:lnSpc>
                <a:spcPts val="5539"/>
              </a:lnSpc>
            </a:pPr>
            <a:r>
              <a:rPr lang="en-US" sz="5539" b="1" dirty="0">
                <a:solidFill>
                  <a:srgbClr val="004AAD"/>
                </a:solidFill>
                <a:latin typeface="Times New Roman" panose="02020603050405020304" pitchFamily="18" charset="0"/>
                <a:cs typeface="Times New Roman" panose="02020603050405020304" pitchFamily="18" charset="0"/>
              </a:rPr>
              <a:t>PROPOSED SYSTEM</a:t>
            </a: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p:txBody>
      </p:sp>
      <p:sp>
        <p:nvSpPr>
          <p:cNvPr id="4" name="TextBox 4"/>
          <p:cNvSpPr txBox="1"/>
          <p:nvPr/>
        </p:nvSpPr>
        <p:spPr>
          <a:xfrm>
            <a:off x="620103" y="1179692"/>
            <a:ext cx="16055184" cy="8156079"/>
          </a:xfrm>
          <a:prstGeom prst="rect">
            <a:avLst/>
          </a:prstGeom>
        </p:spPr>
        <p:txBody>
          <a:bodyPr lIns="0" tIns="0" rIns="0" bIns="0" rtlCol="0" anchor="t">
            <a:spAutoFit/>
          </a:bodyPr>
          <a:lstStyle/>
          <a:p>
            <a:pPr>
              <a:lnSpc>
                <a:spcPts val="4156"/>
              </a:lnSpc>
            </a:pPr>
            <a:endParaRPr sz="3200" dirty="0">
              <a:latin typeface="Times New Roman" panose="02020603050405020304" pitchFamily="18" charset="0"/>
              <a:cs typeface="Times New Roman" panose="02020603050405020304" pitchFamily="18" charset="0"/>
            </a:endParaRPr>
          </a:p>
          <a:p>
            <a:pPr>
              <a:lnSpc>
                <a:spcPts val="7057"/>
              </a:lnSpc>
            </a:pPr>
            <a:r>
              <a:rPr lang="en-US" sz="3200" b="1" dirty="0">
                <a:solidFill>
                  <a:srgbClr val="000000"/>
                </a:solidFill>
                <a:latin typeface="Times New Roman" panose="02020603050405020304" pitchFamily="18" charset="0"/>
                <a:cs typeface="Times New Roman" panose="02020603050405020304" pitchFamily="18" charset="0"/>
              </a:rPr>
              <a:t>1.2.Data Annotation </a:t>
            </a:r>
          </a:p>
          <a:p>
            <a:pPr marL="551887" lvl="1" indent="-275944">
              <a:lnSpc>
                <a:spcPts val="4447"/>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Image annotation is one of the most important stages in the development of </a:t>
            </a:r>
            <a:r>
              <a:rPr lang="en-US" sz="3200" u="sng" dirty="0">
                <a:solidFill>
                  <a:srgbClr val="000000"/>
                </a:solidFill>
                <a:latin typeface="Times New Roman" panose="02020603050405020304" pitchFamily="18" charset="0"/>
                <a:cs typeface="Times New Roman" panose="02020603050405020304" pitchFamily="18" charset="0"/>
                <a:hlinkClick r:id="rId3" tooltip="https://research.aimultiple.com/computer-vision/"/>
              </a:rPr>
              <a:t>computer vision</a:t>
            </a:r>
            <a:r>
              <a:rPr lang="en-US" sz="3200" dirty="0">
                <a:solidFill>
                  <a:srgbClr val="000000"/>
                </a:solidFill>
                <a:latin typeface="Times New Roman" panose="02020603050405020304" pitchFamily="18" charset="0"/>
                <a:cs typeface="Times New Roman" panose="02020603050405020304" pitchFamily="18" charset="0"/>
              </a:rPr>
              <a:t> and </a:t>
            </a:r>
            <a:r>
              <a:rPr lang="en-US" sz="3200" u="sng" dirty="0">
                <a:solidFill>
                  <a:srgbClr val="000000"/>
                </a:solidFill>
                <a:latin typeface="Times New Roman" panose="02020603050405020304" pitchFamily="18" charset="0"/>
                <a:cs typeface="Times New Roman" panose="02020603050405020304" pitchFamily="18" charset="0"/>
                <a:hlinkClick r:id="rId4" tooltip="https://research.aimultiple.com/image-recognition/"/>
              </a:rPr>
              <a:t>image recognition</a:t>
            </a:r>
            <a:r>
              <a:rPr lang="en-US" sz="3200" dirty="0">
                <a:solidFill>
                  <a:srgbClr val="000000"/>
                </a:solidFill>
                <a:latin typeface="Times New Roman" panose="02020603050405020304" pitchFamily="18" charset="0"/>
                <a:cs typeface="Times New Roman" panose="02020603050405020304" pitchFamily="18" charset="0"/>
              </a:rPr>
              <a:t> applications, which involves recognizing, obtaining, describing, and interpreting results from digital images or videos. </a:t>
            </a:r>
          </a:p>
          <a:p>
            <a:pPr>
              <a:lnSpc>
                <a:spcPts val="4447"/>
              </a:lnSpc>
            </a:pPr>
            <a:r>
              <a:rPr lang="en-US" sz="3200" dirty="0">
                <a:solidFill>
                  <a:srgbClr val="000000"/>
                </a:solidFill>
                <a:latin typeface="Times New Roman" panose="02020603050405020304" pitchFamily="18" charset="0"/>
                <a:cs typeface="Times New Roman" panose="02020603050405020304" pitchFamily="18" charset="0"/>
              </a:rPr>
              <a:t>Image annotation</a:t>
            </a:r>
          </a:p>
          <a:p>
            <a:pPr marL="551887" lvl="1" indent="-275944">
              <a:lnSpc>
                <a:spcPts val="4447"/>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There are five main techniques of image annotation,</a:t>
            </a:r>
          </a:p>
          <a:p>
            <a:pPr>
              <a:lnSpc>
                <a:spcPts val="4447"/>
              </a:lnSpc>
            </a:pPr>
            <a:r>
              <a:rPr lang="en-US" sz="3200" dirty="0">
                <a:solidFill>
                  <a:srgbClr val="000000"/>
                </a:solidFill>
                <a:latin typeface="Times New Roman" panose="02020603050405020304" pitchFamily="18" charset="0"/>
                <a:cs typeface="Times New Roman" panose="02020603050405020304" pitchFamily="18" charset="0"/>
              </a:rPr>
              <a:t>     1.Bounding box: </a:t>
            </a:r>
          </a:p>
          <a:p>
            <a:pPr>
              <a:lnSpc>
                <a:spcPts val="4447"/>
              </a:lnSpc>
            </a:pPr>
            <a:r>
              <a:rPr lang="en-US" sz="3200" dirty="0">
                <a:solidFill>
                  <a:srgbClr val="000000"/>
                </a:solidFill>
                <a:latin typeface="Times New Roman" panose="02020603050405020304" pitchFamily="18" charset="0"/>
                <a:cs typeface="Times New Roman" panose="02020603050405020304" pitchFamily="18" charset="0"/>
              </a:rPr>
              <a:t>     2.Landmarking</a:t>
            </a:r>
          </a:p>
          <a:p>
            <a:pPr>
              <a:lnSpc>
                <a:spcPts val="4447"/>
              </a:lnSpc>
            </a:pPr>
            <a:r>
              <a:rPr lang="en-US" sz="3200" dirty="0">
                <a:solidFill>
                  <a:srgbClr val="000000"/>
                </a:solidFill>
                <a:latin typeface="Times New Roman" panose="02020603050405020304" pitchFamily="18" charset="0"/>
                <a:cs typeface="Times New Roman" panose="02020603050405020304" pitchFamily="18" charset="0"/>
              </a:rPr>
              <a:t>     3.Masking</a:t>
            </a:r>
          </a:p>
          <a:p>
            <a:pPr>
              <a:lnSpc>
                <a:spcPts val="4447"/>
              </a:lnSpc>
            </a:pPr>
            <a:r>
              <a:rPr lang="en-US" sz="3200" dirty="0">
                <a:solidFill>
                  <a:srgbClr val="000000"/>
                </a:solidFill>
                <a:latin typeface="Times New Roman" panose="02020603050405020304" pitchFamily="18" charset="0"/>
                <a:cs typeface="Times New Roman" panose="02020603050405020304" pitchFamily="18" charset="0"/>
              </a:rPr>
              <a:t>     4.Polygon</a:t>
            </a:r>
          </a:p>
          <a:p>
            <a:pPr>
              <a:lnSpc>
                <a:spcPts val="4447"/>
              </a:lnSpc>
            </a:pPr>
            <a:r>
              <a:rPr lang="en-US" sz="3200" dirty="0">
                <a:solidFill>
                  <a:srgbClr val="000000"/>
                </a:solidFill>
                <a:latin typeface="Times New Roman" panose="02020603050405020304" pitchFamily="18" charset="0"/>
                <a:cs typeface="Times New Roman" panose="02020603050405020304" pitchFamily="18" charset="0"/>
              </a:rPr>
              <a:t>     5.Polyline</a:t>
            </a:r>
          </a:p>
          <a:p>
            <a:pPr>
              <a:lnSpc>
                <a:spcPts val="4447"/>
              </a:lnSpc>
            </a:pPr>
            <a:endParaRPr lang="en-US" sz="3200" dirty="0">
              <a:solidFill>
                <a:srgbClr val="000000"/>
              </a:solidFill>
              <a:latin typeface="Times New Roman" panose="02020603050405020304" pitchFamily="18" charset="0"/>
              <a:cs typeface="Times New Roman" panose="02020603050405020304" pitchFamily="18" charset="0"/>
            </a:endParaRPr>
          </a:p>
          <a:p>
            <a:pPr algn="ctr">
              <a:lnSpc>
                <a:spcPts val="4156"/>
              </a:lnSpc>
            </a:pPr>
            <a:endParaRPr lang="en-US" sz="32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187427" y="632984"/>
            <a:ext cx="7316828" cy="2131441"/>
          </a:xfrm>
          <a:prstGeom prst="rect">
            <a:avLst/>
          </a:prstGeom>
        </p:spPr>
        <p:txBody>
          <a:bodyPr lIns="0" tIns="0" rIns="0" bIns="0" rtlCol="0" anchor="t">
            <a:spAutoFit/>
          </a:bodyPr>
          <a:lstStyle/>
          <a:p>
            <a:pPr>
              <a:lnSpc>
                <a:spcPts val="5539"/>
              </a:lnSpc>
            </a:pPr>
            <a:r>
              <a:rPr lang="en-US" sz="5539" b="1" dirty="0">
                <a:solidFill>
                  <a:srgbClr val="004AAD"/>
                </a:solidFill>
                <a:latin typeface="Times New Roman" panose="02020603050405020304" pitchFamily="18" charset="0"/>
                <a:cs typeface="Times New Roman" panose="02020603050405020304" pitchFamily="18" charset="0"/>
              </a:rPr>
              <a:t>PROPOSED SYSTEM</a:t>
            </a: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p:txBody>
      </p:sp>
      <p:sp>
        <p:nvSpPr>
          <p:cNvPr id="4" name="TextBox 4"/>
          <p:cNvSpPr txBox="1"/>
          <p:nvPr/>
        </p:nvSpPr>
        <p:spPr>
          <a:xfrm>
            <a:off x="2285381" y="1727280"/>
            <a:ext cx="13793438" cy="551433"/>
          </a:xfrm>
          <a:prstGeom prst="rect">
            <a:avLst/>
          </a:prstGeom>
        </p:spPr>
        <p:txBody>
          <a:bodyPr lIns="0" tIns="0" rIns="0" bIns="0" rtlCol="0" anchor="t">
            <a:spAutoFit/>
          </a:bodyPr>
          <a:lstStyle/>
          <a:p>
            <a:pPr algn="ctr">
              <a:lnSpc>
                <a:spcPts val="4340"/>
              </a:lnSpc>
              <a:spcBef>
                <a:spcPct val="0"/>
              </a:spcBef>
            </a:pPr>
            <a:r>
              <a:rPr lang="en-US" sz="4340" dirty="0">
                <a:solidFill>
                  <a:srgbClr val="2E2E2E"/>
                </a:solidFill>
                <a:latin typeface="Times New Roman" panose="02020603050405020304" pitchFamily="18" charset="0"/>
                <a:cs typeface="Times New Roman" panose="02020603050405020304" pitchFamily="18" charset="0"/>
              </a:rPr>
              <a:t>IMAGE ANNOTATION TECHNIQUES</a:t>
            </a:r>
          </a:p>
        </p:txBody>
      </p:sp>
      <p:sp>
        <p:nvSpPr>
          <p:cNvPr id="5" name="Freeform 5"/>
          <p:cNvSpPr/>
          <p:nvPr/>
        </p:nvSpPr>
        <p:spPr>
          <a:xfrm>
            <a:off x="5943600" y="5690039"/>
            <a:ext cx="4085479" cy="3841936"/>
          </a:xfrm>
          <a:custGeom>
            <a:avLst/>
            <a:gdLst/>
            <a:ahLst/>
            <a:cxnLst/>
            <a:rect l="l" t="t" r="r" b="b"/>
            <a:pathLst>
              <a:path w="4894357" h="4299188">
                <a:moveTo>
                  <a:pt x="0" y="0"/>
                </a:moveTo>
                <a:lnTo>
                  <a:pt x="4894357" y="0"/>
                </a:lnTo>
                <a:lnTo>
                  <a:pt x="4894357" y="4299188"/>
                </a:lnTo>
                <a:lnTo>
                  <a:pt x="0" y="4299188"/>
                </a:lnTo>
                <a:lnTo>
                  <a:pt x="0" y="0"/>
                </a:lnTo>
                <a:close/>
              </a:path>
            </a:pathLst>
          </a:custGeom>
          <a:blipFill>
            <a:blip r:embed="rId2"/>
            <a:stretch>
              <a:fillRect l="-1295" t="-28024" r="-11876" b="-3441"/>
            </a:stretch>
          </a:blipFill>
        </p:spPr>
      </p:sp>
      <p:sp>
        <p:nvSpPr>
          <p:cNvPr id="6" name="TextBox 5">
            <a:extLst>
              <a:ext uri="{FF2B5EF4-FFF2-40B4-BE49-F238E27FC236}">
                <a16:creationId xmlns:a16="http://schemas.microsoft.com/office/drawing/2014/main" id="{7EAEEB4E-BA50-04A4-7DAA-5CCB13382DD9}"/>
              </a:ext>
            </a:extLst>
          </p:cNvPr>
          <p:cNvSpPr txBox="1"/>
          <p:nvPr/>
        </p:nvSpPr>
        <p:spPr>
          <a:xfrm>
            <a:off x="2285381" y="2597435"/>
            <a:ext cx="12573000" cy="2862322"/>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Technique 1: BOUNDING BOXES</a:t>
            </a:r>
          </a:p>
          <a:p>
            <a:endParaRPr lang="en-GB" sz="3600" b="1" dirty="0">
              <a:latin typeface="Times New Roman" panose="02020603050405020304" pitchFamily="18" charset="0"/>
              <a:cs typeface="Times New Roman" panose="02020603050405020304" pitchFamily="18" charset="0"/>
            </a:endParaRPr>
          </a:p>
          <a:p>
            <a:endParaRPr lang="en-GB" sz="3600" b="1" dirty="0">
              <a:latin typeface="Times New Roman" panose="02020603050405020304" pitchFamily="18" charset="0"/>
              <a:cs typeface="Times New Roman" panose="02020603050405020304" pitchFamily="18" charset="0"/>
            </a:endParaRPr>
          </a:p>
          <a:p>
            <a:r>
              <a:rPr lang="en-GB" sz="3600" dirty="0">
                <a:latin typeface="Times New Roman" panose="02020603050405020304" pitchFamily="18" charset="0"/>
                <a:cs typeface="Times New Roman" panose="02020603050405020304" pitchFamily="18" charset="0"/>
              </a:rPr>
              <a:t>A frame is drawn around the object to be identified. Bounding boxes can be used for both  two or three dimensional images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477000" y="5143500"/>
            <a:ext cx="6880059" cy="4487204"/>
          </a:xfrm>
          <a:custGeom>
            <a:avLst/>
            <a:gdLst/>
            <a:ahLst/>
            <a:cxnLst/>
            <a:rect l="l" t="t" r="r" b="b"/>
            <a:pathLst>
              <a:path w="6880059" h="4487204">
                <a:moveTo>
                  <a:pt x="0" y="0"/>
                </a:moveTo>
                <a:lnTo>
                  <a:pt x="6880058" y="0"/>
                </a:lnTo>
                <a:lnTo>
                  <a:pt x="6880058" y="4487204"/>
                </a:lnTo>
                <a:lnTo>
                  <a:pt x="0" y="4487204"/>
                </a:lnTo>
                <a:lnTo>
                  <a:pt x="0" y="0"/>
                </a:lnTo>
                <a:close/>
              </a:path>
            </a:pathLst>
          </a:custGeom>
          <a:blipFill>
            <a:blip r:embed="rId2"/>
            <a:stretch>
              <a:fillRect l="-1950" t="-71789" r="-5016"/>
            </a:stretch>
          </a:blipFill>
        </p:spPr>
      </p:sp>
      <p:sp>
        <p:nvSpPr>
          <p:cNvPr id="4" name="TextBox 3">
            <a:extLst>
              <a:ext uri="{FF2B5EF4-FFF2-40B4-BE49-F238E27FC236}">
                <a16:creationId xmlns:a16="http://schemas.microsoft.com/office/drawing/2014/main" id="{9D2CA23A-F758-B910-D4CB-034C157923FB}"/>
              </a:ext>
            </a:extLst>
          </p:cNvPr>
          <p:cNvSpPr txBox="1"/>
          <p:nvPr/>
        </p:nvSpPr>
        <p:spPr>
          <a:xfrm>
            <a:off x="685800" y="723900"/>
            <a:ext cx="16611600" cy="3970318"/>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Technique 2: LANDMARKING</a:t>
            </a:r>
          </a:p>
          <a:p>
            <a:endParaRPr lang="en-GB" sz="3600" b="1" dirty="0"/>
          </a:p>
          <a:p>
            <a:r>
              <a:rPr lang="en-GB" sz="3600" dirty="0">
                <a:latin typeface="Times New Roman" panose="02020603050405020304" pitchFamily="18" charset="0"/>
                <a:cs typeface="Times New Roman" panose="02020603050405020304" pitchFamily="18" charset="0"/>
              </a:rPr>
              <a:t>Landmarking is an effective technique for identifying facial features, gestures, facial expressions and emotions .It is also used to mark body position and orientation . As shown in figure below, data </a:t>
            </a:r>
            <a:r>
              <a:rPr lang="en-GB" sz="3600" dirty="0" err="1">
                <a:latin typeface="Times New Roman" panose="02020603050405020304" pitchFamily="18" charset="0"/>
                <a:cs typeface="Times New Roman" panose="02020603050405020304" pitchFamily="18" charset="0"/>
              </a:rPr>
              <a:t>labelers</a:t>
            </a:r>
            <a:r>
              <a:rPr lang="en-GB" sz="3600" dirty="0">
                <a:latin typeface="Times New Roman" panose="02020603050405020304" pitchFamily="18" charset="0"/>
                <a:cs typeface="Times New Roman" panose="02020603050405020304" pitchFamily="18" charset="0"/>
              </a:rPr>
              <a:t> mark specific locations on the face ,such as eyes, eyebrows ,lips, forehead and so on with specific numbers by using this information ML model learns the parts of the human face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375398" y="4675902"/>
            <a:ext cx="5189987" cy="5029675"/>
          </a:xfrm>
          <a:custGeom>
            <a:avLst/>
            <a:gdLst/>
            <a:ahLst/>
            <a:cxnLst/>
            <a:rect l="l" t="t" r="r" b="b"/>
            <a:pathLst>
              <a:path w="5189987" h="5029675">
                <a:moveTo>
                  <a:pt x="0" y="0"/>
                </a:moveTo>
                <a:lnTo>
                  <a:pt x="5189987" y="0"/>
                </a:lnTo>
                <a:lnTo>
                  <a:pt x="5189987" y="5029675"/>
                </a:lnTo>
                <a:lnTo>
                  <a:pt x="0" y="5029675"/>
                </a:lnTo>
                <a:lnTo>
                  <a:pt x="0" y="0"/>
                </a:lnTo>
                <a:close/>
              </a:path>
            </a:pathLst>
          </a:custGeom>
          <a:blipFill>
            <a:blip r:embed="rId2"/>
            <a:stretch>
              <a:fillRect t="-41699" r="-43523" b="-2214"/>
            </a:stretch>
          </a:blipFill>
        </p:spPr>
      </p:sp>
      <p:sp>
        <p:nvSpPr>
          <p:cNvPr id="4" name="TextBox 3">
            <a:extLst>
              <a:ext uri="{FF2B5EF4-FFF2-40B4-BE49-F238E27FC236}">
                <a16:creationId xmlns:a16="http://schemas.microsoft.com/office/drawing/2014/main" id="{C6B3E2C3-4988-CBCD-04D5-21DBDD7614C7}"/>
              </a:ext>
            </a:extLst>
          </p:cNvPr>
          <p:cNvSpPr txBox="1"/>
          <p:nvPr/>
        </p:nvSpPr>
        <p:spPr>
          <a:xfrm>
            <a:off x="1219200" y="1718965"/>
            <a:ext cx="13944600" cy="2616101"/>
          </a:xfrm>
          <a:prstGeom prst="rect">
            <a:avLst/>
          </a:prstGeom>
          <a:noFill/>
        </p:spPr>
        <p:txBody>
          <a:bodyPr wrap="square" rtlCol="0">
            <a:spAutoFit/>
          </a:bodyPr>
          <a:lstStyle/>
          <a:p>
            <a:r>
              <a:rPr lang="en-GB" sz="3600" b="1" dirty="0"/>
              <a:t>Technique 3: Polygon </a:t>
            </a:r>
          </a:p>
          <a:p>
            <a:endParaRPr lang="en-GB" sz="3200" b="1" dirty="0"/>
          </a:p>
          <a:p>
            <a:r>
              <a:rPr lang="en-GB" sz="3200" dirty="0"/>
              <a:t>This technique is used to mark the pick point of the target object and frame its edges. This polygon technique is useful tool for labelling objects with irregular shapes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257800" y="4719663"/>
            <a:ext cx="7081075" cy="4507639"/>
          </a:xfrm>
          <a:custGeom>
            <a:avLst/>
            <a:gdLst/>
            <a:ahLst/>
            <a:cxnLst/>
            <a:rect l="l" t="t" r="r" b="b"/>
            <a:pathLst>
              <a:path w="7081075" h="4507639">
                <a:moveTo>
                  <a:pt x="0" y="0"/>
                </a:moveTo>
                <a:lnTo>
                  <a:pt x="7081075" y="0"/>
                </a:lnTo>
                <a:lnTo>
                  <a:pt x="7081075" y="4507639"/>
                </a:lnTo>
                <a:lnTo>
                  <a:pt x="0" y="4507639"/>
                </a:lnTo>
                <a:lnTo>
                  <a:pt x="0" y="0"/>
                </a:lnTo>
                <a:close/>
              </a:path>
            </a:pathLst>
          </a:custGeom>
          <a:blipFill>
            <a:blip r:embed="rId2"/>
            <a:stretch>
              <a:fillRect l="-2930" t="-55250" r="-12944" b="-3453"/>
            </a:stretch>
          </a:blipFill>
        </p:spPr>
      </p:sp>
      <p:sp>
        <p:nvSpPr>
          <p:cNvPr id="4" name="TextBox 3">
            <a:extLst>
              <a:ext uri="{FF2B5EF4-FFF2-40B4-BE49-F238E27FC236}">
                <a16:creationId xmlns:a16="http://schemas.microsoft.com/office/drawing/2014/main" id="{AE535435-9402-B530-0850-297F7F5A687C}"/>
              </a:ext>
            </a:extLst>
          </p:cNvPr>
          <p:cNvSpPr txBox="1"/>
          <p:nvPr/>
        </p:nvSpPr>
        <p:spPr>
          <a:xfrm>
            <a:off x="838200" y="1333500"/>
            <a:ext cx="16306800" cy="2862322"/>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Technique 4: Polyline</a:t>
            </a:r>
          </a:p>
          <a:p>
            <a:endParaRPr lang="en-GB" sz="3600" b="1" dirty="0">
              <a:latin typeface="Times New Roman" panose="02020603050405020304" pitchFamily="18" charset="0"/>
              <a:cs typeface="Times New Roman" panose="02020603050405020304" pitchFamily="18" charset="0"/>
            </a:endParaRPr>
          </a:p>
          <a:p>
            <a:r>
              <a:rPr lang="en-GB" sz="3600" dirty="0">
                <a:latin typeface="Times New Roman" panose="02020603050405020304" pitchFamily="18" charset="0"/>
                <a:cs typeface="Times New Roman" panose="02020603050405020304" pitchFamily="18" charset="0"/>
              </a:rPr>
              <a:t>This technique helps create ML models for computer vision that guide autonomous vehicles .It ensures ML models recognize objects on the road ,directions, turn and oncoming traffic to perceive the environment for safe.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80341" y="9466689"/>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58200" y="2385421"/>
            <a:ext cx="9431459" cy="6644279"/>
          </a:xfrm>
          <a:custGeom>
            <a:avLst/>
            <a:gdLst/>
            <a:ahLst/>
            <a:cxnLst/>
            <a:rect l="l" t="t" r="r" b="b"/>
            <a:pathLst>
              <a:path w="10568425" h="5516157">
                <a:moveTo>
                  <a:pt x="0" y="0"/>
                </a:moveTo>
                <a:lnTo>
                  <a:pt x="10568424" y="0"/>
                </a:lnTo>
                <a:lnTo>
                  <a:pt x="10568424" y="5516158"/>
                </a:lnTo>
                <a:lnTo>
                  <a:pt x="0" y="5516158"/>
                </a:lnTo>
                <a:lnTo>
                  <a:pt x="0" y="0"/>
                </a:lnTo>
                <a:close/>
              </a:path>
            </a:pathLst>
          </a:custGeom>
          <a:blipFill>
            <a:blip r:embed="rId4"/>
            <a:stretch>
              <a:fillRect l="-2708" r="-2708" b="-1154"/>
            </a:stretch>
          </a:blipFill>
        </p:spPr>
      </p:sp>
      <p:sp>
        <p:nvSpPr>
          <p:cNvPr id="4" name="TextBox 4"/>
          <p:cNvSpPr txBox="1"/>
          <p:nvPr/>
        </p:nvSpPr>
        <p:spPr>
          <a:xfrm>
            <a:off x="1553891" y="831299"/>
            <a:ext cx="15705409" cy="2131441"/>
          </a:xfrm>
          <a:prstGeom prst="rect">
            <a:avLst/>
          </a:prstGeom>
        </p:spPr>
        <p:txBody>
          <a:bodyPr lIns="0" tIns="0" rIns="0" bIns="0" rtlCol="0" anchor="t">
            <a:spAutoFit/>
          </a:bodyPr>
          <a:lstStyle/>
          <a:p>
            <a:pPr>
              <a:lnSpc>
                <a:spcPts val="5539"/>
              </a:lnSpc>
            </a:pPr>
            <a:r>
              <a:rPr lang="en-US" sz="5539" b="1" dirty="0">
                <a:solidFill>
                  <a:srgbClr val="004AAD"/>
                </a:solidFill>
                <a:latin typeface="Times New Roman" panose="02020603050405020304" pitchFamily="18" charset="0"/>
                <a:cs typeface="Times New Roman" panose="02020603050405020304" pitchFamily="18" charset="0"/>
              </a:rPr>
              <a:t>TOOLS USED FOR DATA PREPARATION</a:t>
            </a: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0" y="2048708"/>
            <a:ext cx="8715039" cy="7923964"/>
          </a:xfrm>
          <a:prstGeom prst="rect">
            <a:avLst/>
          </a:prstGeom>
        </p:spPr>
        <p:txBody>
          <a:bodyPr lIns="0" tIns="0" rIns="0" bIns="0" rtlCol="0" anchor="t">
            <a:spAutoFit/>
          </a:bodyPr>
          <a:lstStyle/>
          <a:p>
            <a:pPr marL="660654" lvl="1" indent="-330327">
              <a:lnSpc>
                <a:spcPts val="4284"/>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Because of advancement of AI ,so many data preparation tools are emerging day by day. In order to save time and reduce the </a:t>
            </a:r>
            <a:r>
              <a:rPr lang="en-US" sz="3600" dirty="0" err="1">
                <a:solidFill>
                  <a:srgbClr val="000000"/>
                </a:solidFill>
                <a:latin typeface="Times New Roman" panose="02020603050405020304" pitchFamily="18" charset="0"/>
                <a:cs typeface="Times New Roman" panose="02020603050405020304" pitchFamily="18" charset="0"/>
              </a:rPr>
              <a:t>tedius</a:t>
            </a:r>
            <a:r>
              <a:rPr lang="en-US" sz="3600" dirty="0">
                <a:solidFill>
                  <a:srgbClr val="000000"/>
                </a:solidFill>
                <a:latin typeface="Times New Roman" panose="02020603050405020304" pitchFamily="18" charset="0"/>
                <a:cs typeface="Times New Roman" panose="02020603050405020304" pitchFamily="18" charset="0"/>
              </a:rPr>
              <a:t> task of manual data </a:t>
            </a:r>
            <a:r>
              <a:rPr lang="en-US" sz="3600" dirty="0" err="1">
                <a:solidFill>
                  <a:srgbClr val="000000"/>
                </a:solidFill>
                <a:latin typeface="Times New Roman" panose="02020603050405020304" pitchFamily="18" charset="0"/>
                <a:cs typeface="Times New Roman" panose="02020603050405020304" pitchFamily="18" charset="0"/>
              </a:rPr>
              <a:t>preparation,We</a:t>
            </a:r>
            <a:r>
              <a:rPr lang="en-US" sz="3600" dirty="0">
                <a:solidFill>
                  <a:srgbClr val="000000"/>
                </a:solidFill>
                <a:latin typeface="Times New Roman" panose="02020603050405020304" pitchFamily="18" charset="0"/>
                <a:cs typeface="Times New Roman" panose="02020603050405020304" pitchFamily="18" charset="0"/>
              </a:rPr>
              <a:t> had used the software called “</a:t>
            </a:r>
            <a:r>
              <a:rPr lang="en-US" sz="3600" dirty="0" err="1">
                <a:solidFill>
                  <a:srgbClr val="000000"/>
                </a:solidFill>
                <a:latin typeface="Times New Roman" panose="02020603050405020304" pitchFamily="18" charset="0"/>
                <a:cs typeface="Times New Roman" panose="02020603050405020304" pitchFamily="18" charset="0"/>
              </a:rPr>
              <a:t>Roboflow</a:t>
            </a:r>
            <a:r>
              <a:rPr lang="en-US" sz="3600" dirty="0">
                <a:solidFill>
                  <a:srgbClr val="000000"/>
                </a:solidFill>
                <a:latin typeface="Times New Roman" panose="02020603050405020304" pitchFamily="18" charset="0"/>
                <a:cs typeface="Times New Roman" panose="02020603050405020304" pitchFamily="18" charset="0"/>
              </a:rPr>
              <a:t>” for our </a:t>
            </a:r>
            <a:r>
              <a:rPr lang="en-US" sz="3600" dirty="0" err="1">
                <a:solidFill>
                  <a:srgbClr val="000000"/>
                </a:solidFill>
                <a:latin typeface="Times New Roman" panose="02020603050405020304" pitchFamily="18" charset="0"/>
                <a:cs typeface="Times New Roman" panose="02020603050405020304" pitchFamily="18" charset="0"/>
              </a:rPr>
              <a:t>datapreparation</a:t>
            </a:r>
            <a:r>
              <a:rPr lang="en-US" sz="3600" dirty="0">
                <a:solidFill>
                  <a:srgbClr val="000000"/>
                </a:solidFill>
                <a:latin typeface="Times New Roman" panose="02020603050405020304" pitchFamily="18" charset="0"/>
                <a:cs typeface="Times New Roman" panose="02020603050405020304" pitchFamily="18" charset="0"/>
              </a:rPr>
              <a:t> tasks like data </a:t>
            </a:r>
            <a:r>
              <a:rPr lang="en-US" sz="3600" dirty="0" err="1">
                <a:solidFill>
                  <a:srgbClr val="000000"/>
                </a:solidFill>
                <a:latin typeface="Times New Roman" panose="02020603050405020304" pitchFamily="18" charset="0"/>
                <a:cs typeface="Times New Roman" panose="02020603050405020304" pitchFamily="18" charset="0"/>
              </a:rPr>
              <a:t>annotation,data</a:t>
            </a:r>
            <a:r>
              <a:rPr lang="en-US" sz="3600" dirty="0">
                <a:solidFill>
                  <a:srgbClr val="000000"/>
                </a:solidFill>
                <a:latin typeface="Times New Roman" panose="02020603050405020304" pitchFamily="18" charset="0"/>
                <a:cs typeface="Times New Roman" panose="02020603050405020304" pitchFamily="18" charset="0"/>
              </a:rPr>
              <a:t> labelling etc.</a:t>
            </a:r>
          </a:p>
          <a:p>
            <a:pPr marL="660654" lvl="1" indent="-330327" algn="just">
              <a:lnSpc>
                <a:spcPts val="4284"/>
              </a:lnSpc>
              <a:buFont typeface="Arial"/>
              <a:buChar char="•"/>
            </a:pPr>
            <a:r>
              <a:rPr lang="en-US" sz="3600" u="sng" dirty="0" err="1">
                <a:solidFill>
                  <a:srgbClr val="000000"/>
                </a:solidFill>
                <a:latin typeface="Times New Roman" panose="02020603050405020304" pitchFamily="18" charset="0"/>
                <a:cs typeface="Times New Roman" panose="02020603050405020304" pitchFamily="18" charset="0"/>
                <a:hlinkClick r:id="rId5" tooltip="https://roboflow.com/annotate"/>
              </a:rPr>
              <a:t>Roboflow</a:t>
            </a:r>
            <a:r>
              <a:rPr lang="en-US" sz="3600" dirty="0">
                <a:solidFill>
                  <a:srgbClr val="000000"/>
                </a:solidFill>
                <a:latin typeface="Times New Roman" panose="02020603050405020304" pitchFamily="18" charset="0"/>
                <a:cs typeface="Times New Roman" panose="02020603050405020304" pitchFamily="18" charset="0"/>
              </a:rPr>
              <a:t> is a opensource software which is used to make you computer vision tasks easy</a:t>
            </a:r>
          </a:p>
          <a:p>
            <a:pPr>
              <a:lnSpc>
                <a:spcPts val="4784"/>
              </a:lnSpc>
            </a:pPr>
            <a:endParaRPr lang="en-US" sz="3060" dirty="0">
              <a:solidFill>
                <a:srgbClr val="000000"/>
              </a:solidFill>
              <a:latin typeface="Canva Sans"/>
            </a:endParaRPr>
          </a:p>
          <a:p>
            <a:pPr>
              <a:lnSpc>
                <a:spcPts val="4784"/>
              </a:lnSpc>
            </a:pPr>
            <a:endParaRPr lang="en-US" sz="3060" dirty="0">
              <a:solidFill>
                <a:srgbClr val="000000"/>
              </a:solidFill>
              <a:latin typeface="Canva Sans"/>
            </a:endParaRPr>
          </a:p>
          <a:p>
            <a:pPr>
              <a:lnSpc>
                <a:spcPts val="4784"/>
              </a:lnSpc>
            </a:pPr>
            <a:endParaRPr lang="en-US" sz="3060" dirty="0">
              <a:solidFill>
                <a:srgbClr val="000000"/>
              </a:solidFill>
              <a:latin typeface="Canva Sans"/>
            </a:endParaRPr>
          </a:p>
          <a:p>
            <a:pPr>
              <a:lnSpc>
                <a:spcPts val="4784"/>
              </a:lnSpc>
            </a:pPr>
            <a:endParaRPr lang="en-US" sz="3060" dirty="0">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87427" y="632984"/>
            <a:ext cx="7316828" cy="2131441"/>
          </a:xfrm>
          <a:prstGeom prst="rect">
            <a:avLst/>
          </a:prstGeom>
        </p:spPr>
        <p:txBody>
          <a:bodyPr lIns="0" tIns="0" rIns="0" bIns="0" rtlCol="0" anchor="t">
            <a:spAutoFit/>
          </a:bodyPr>
          <a:lstStyle/>
          <a:p>
            <a:pPr>
              <a:lnSpc>
                <a:spcPts val="5539"/>
              </a:lnSpc>
            </a:pPr>
            <a:r>
              <a:rPr lang="en-US" sz="5539" b="1" dirty="0">
                <a:solidFill>
                  <a:srgbClr val="004AAD"/>
                </a:solidFill>
                <a:latin typeface="Times New Roman" panose="02020603050405020304" pitchFamily="18" charset="0"/>
                <a:cs typeface="Times New Roman" panose="02020603050405020304" pitchFamily="18" charset="0"/>
              </a:rPr>
              <a:t>PROPOSED SYSTEM</a:t>
            </a: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p:txBody>
      </p:sp>
      <p:sp>
        <p:nvSpPr>
          <p:cNvPr id="3" name="TextBox 3"/>
          <p:cNvSpPr txBox="1"/>
          <p:nvPr/>
        </p:nvSpPr>
        <p:spPr>
          <a:xfrm>
            <a:off x="1447801" y="2324100"/>
            <a:ext cx="15087600" cy="5347618"/>
          </a:xfrm>
          <a:prstGeom prst="rect">
            <a:avLst/>
          </a:prstGeom>
        </p:spPr>
        <p:txBody>
          <a:bodyPr wrap="square" lIns="0" tIns="0" rIns="0" bIns="0" rtlCol="0" anchor="t">
            <a:spAutoFit/>
          </a:bodyPr>
          <a:lstStyle/>
          <a:p>
            <a:pPr>
              <a:lnSpc>
                <a:spcPts val="4288"/>
              </a:lnSpc>
            </a:pPr>
            <a:endParaRPr dirty="0"/>
          </a:p>
          <a:p>
            <a:pPr algn="l">
              <a:lnSpc>
                <a:spcPts val="7282"/>
              </a:lnSpc>
            </a:pPr>
            <a:r>
              <a:rPr lang="en-US" sz="3600" b="1" dirty="0">
                <a:solidFill>
                  <a:srgbClr val="000000"/>
                </a:solidFill>
                <a:latin typeface="Times New Roman" panose="02020603050405020304" pitchFamily="18" charset="0"/>
                <a:cs typeface="Times New Roman" panose="02020603050405020304" pitchFamily="18" charset="0"/>
              </a:rPr>
              <a:t>1.3 Data Preprocessing</a:t>
            </a:r>
          </a:p>
          <a:p>
            <a:pPr marL="661370" lvl="1" indent="-330685">
              <a:lnSpc>
                <a:spcPts val="4288"/>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 Resize all images to a uniform size. Common sizes are 224x224, 256x256, or 512x512,depending on your model architecture. we used 640x640</a:t>
            </a:r>
          </a:p>
          <a:p>
            <a:pPr marL="661370" lvl="1" indent="-330685">
              <a:lnSpc>
                <a:spcPts val="4288"/>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Normalize the pixel values, typically by scaling them to the range [0, 1] or [-1, 1].</a:t>
            </a:r>
          </a:p>
          <a:p>
            <a:pPr marL="661370" lvl="1" indent="-330685">
              <a:lnSpc>
                <a:spcPts val="4288"/>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 Augment your dataset with data augmentation techniques like rotation, translation, scaling, flipping, or color adjustments to increase model robustness..</a:t>
            </a:r>
          </a:p>
        </p:txBody>
      </p:sp>
      <p:sp>
        <p:nvSpPr>
          <p:cNvPr id="4" name="Freeform 4"/>
          <p:cNvSpPr/>
          <p:nvPr/>
        </p:nvSpPr>
        <p:spPr>
          <a:xfrm>
            <a:off x="4280341" y="9466689"/>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E8F91-262C-20D5-6799-7A737DF7D6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43200" y="2138184"/>
            <a:ext cx="13868400" cy="7501116"/>
          </a:xfrm>
          <a:prstGeom prst="rect">
            <a:avLst/>
          </a:prstGeom>
        </p:spPr>
      </p:pic>
      <p:sp>
        <p:nvSpPr>
          <p:cNvPr id="4" name="TextBox 3">
            <a:extLst>
              <a:ext uri="{FF2B5EF4-FFF2-40B4-BE49-F238E27FC236}">
                <a16:creationId xmlns:a16="http://schemas.microsoft.com/office/drawing/2014/main" id="{CCF47C96-AF1B-72BF-5800-0C11666A27CF}"/>
              </a:ext>
            </a:extLst>
          </p:cNvPr>
          <p:cNvSpPr txBox="1"/>
          <p:nvPr/>
        </p:nvSpPr>
        <p:spPr>
          <a:xfrm>
            <a:off x="1676400" y="876300"/>
            <a:ext cx="10896600" cy="1261884"/>
          </a:xfrm>
          <a:prstGeom prst="rect">
            <a:avLst/>
          </a:prstGeom>
          <a:noFill/>
        </p:spPr>
        <p:txBody>
          <a:bodyPr wrap="square" rtlCol="0">
            <a:spAutoFit/>
          </a:bodyPr>
          <a:lstStyle/>
          <a:p>
            <a:r>
              <a:rPr lang="en-US" sz="3600" b="1" dirty="0">
                <a:solidFill>
                  <a:srgbClr val="000000"/>
                </a:solidFill>
                <a:latin typeface="Times New Roman" panose="02020603050405020304" pitchFamily="18" charset="0"/>
                <a:cs typeface="Times New Roman" panose="02020603050405020304" pitchFamily="18" charset="0"/>
              </a:rPr>
              <a:t>1.4</a:t>
            </a:r>
            <a:r>
              <a:rPr lang="en-US" sz="3600" dirty="0">
                <a:solidFill>
                  <a:srgbClr val="000000"/>
                </a:solidFill>
                <a:latin typeface="Times New Roman" panose="02020603050405020304" pitchFamily="18" charset="0"/>
                <a:cs typeface="Times New Roman" panose="02020603050405020304" pitchFamily="18" charset="0"/>
              </a:rPr>
              <a:t> </a:t>
            </a:r>
            <a:r>
              <a:rPr lang="en-US" sz="3600" b="1" dirty="0">
                <a:solidFill>
                  <a:srgbClr val="000000"/>
                </a:solidFill>
                <a:latin typeface="Times New Roman" panose="02020603050405020304" pitchFamily="18" charset="0"/>
                <a:cs typeface="Times New Roman" panose="02020603050405020304" pitchFamily="18" charset="0"/>
              </a:rPr>
              <a:t>Data Split</a:t>
            </a:r>
          </a:p>
          <a:p>
            <a:endParaRPr lang="en-GB"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297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90625"/>
            <a:ext cx="12230230" cy="1154162"/>
          </a:xfrm>
          <a:prstGeom prst="rect">
            <a:avLst/>
          </a:prstGeom>
        </p:spPr>
        <p:txBody>
          <a:bodyPr lIns="0" tIns="0" rIns="0" bIns="0" rtlCol="0" anchor="t">
            <a:spAutoFit/>
          </a:bodyPr>
          <a:lstStyle/>
          <a:p>
            <a:pPr>
              <a:lnSpc>
                <a:spcPts val="9000"/>
              </a:lnSpc>
            </a:pPr>
            <a:r>
              <a:rPr lang="en-US" sz="9000" b="1" dirty="0">
                <a:solidFill>
                  <a:srgbClr val="004AAD"/>
                </a:solidFill>
                <a:latin typeface="Times New Roman" panose="02020603050405020304" pitchFamily="18" charset="0"/>
                <a:cs typeface="Times New Roman" panose="02020603050405020304" pitchFamily="18" charset="0"/>
              </a:rPr>
              <a:t>FLOW OF PROPOSAL</a:t>
            </a:r>
          </a:p>
        </p:txBody>
      </p:sp>
      <p:sp>
        <p:nvSpPr>
          <p:cNvPr id="3" name="TextBox 3"/>
          <p:cNvSpPr txBox="1"/>
          <p:nvPr/>
        </p:nvSpPr>
        <p:spPr>
          <a:xfrm>
            <a:off x="1028700" y="2709520"/>
            <a:ext cx="9761537" cy="5839510"/>
          </a:xfrm>
          <a:prstGeom prst="rect">
            <a:avLst/>
          </a:prstGeom>
        </p:spPr>
        <p:txBody>
          <a:bodyPr lIns="0" tIns="0" rIns="0" bIns="0" rtlCol="0" anchor="t">
            <a:spAutoFit/>
          </a:bodyPr>
          <a:lstStyle/>
          <a:p>
            <a:pPr marL="698859" lvl="1" indent="-349429">
              <a:lnSpc>
                <a:spcPts val="8092"/>
              </a:lnSpc>
              <a:buFont typeface="Arial"/>
              <a:buChar char="•"/>
            </a:pPr>
            <a:r>
              <a:rPr lang="en-US" sz="3236" b="1" dirty="0">
                <a:solidFill>
                  <a:srgbClr val="2E2E2E"/>
                </a:solidFill>
                <a:latin typeface="Times New Roman" panose="02020603050405020304" pitchFamily="18" charset="0"/>
                <a:cs typeface="Times New Roman" panose="02020603050405020304" pitchFamily="18" charset="0"/>
              </a:rPr>
              <a:t>ABSTRACT</a:t>
            </a:r>
          </a:p>
          <a:p>
            <a:pPr marL="698859" lvl="1" indent="-349429">
              <a:lnSpc>
                <a:spcPts val="8092"/>
              </a:lnSpc>
              <a:buFont typeface="Arial"/>
              <a:buChar char="•"/>
            </a:pPr>
            <a:r>
              <a:rPr lang="en-US" sz="3236" b="1" dirty="0">
                <a:solidFill>
                  <a:srgbClr val="2E2E2E"/>
                </a:solidFill>
                <a:latin typeface="Times New Roman" panose="02020603050405020304" pitchFamily="18" charset="0"/>
                <a:cs typeface="Times New Roman" panose="02020603050405020304" pitchFamily="18" charset="0"/>
              </a:rPr>
              <a:t>INTRODUCTION</a:t>
            </a:r>
          </a:p>
          <a:p>
            <a:pPr marL="698859" lvl="1" indent="-349429">
              <a:lnSpc>
                <a:spcPts val="8092"/>
              </a:lnSpc>
              <a:buFont typeface="Arial"/>
              <a:buChar char="•"/>
            </a:pPr>
            <a:r>
              <a:rPr lang="en-US" sz="3236" b="1" dirty="0">
                <a:solidFill>
                  <a:srgbClr val="2E2E2E"/>
                </a:solidFill>
                <a:latin typeface="Times New Roman" panose="02020603050405020304" pitchFamily="18" charset="0"/>
                <a:cs typeface="Times New Roman" panose="02020603050405020304" pitchFamily="18" charset="0"/>
              </a:rPr>
              <a:t>LITERATURE SURVEY</a:t>
            </a:r>
          </a:p>
          <a:p>
            <a:pPr marL="698859" lvl="1" indent="-349429">
              <a:lnSpc>
                <a:spcPts val="8092"/>
              </a:lnSpc>
              <a:buFont typeface="Arial"/>
              <a:buChar char="•"/>
            </a:pPr>
            <a:r>
              <a:rPr lang="en-US" sz="3236" b="1" dirty="0">
                <a:solidFill>
                  <a:srgbClr val="2E2E2E"/>
                </a:solidFill>
                <a:latin typeface="Times New Roman" panose="02020603050405020304" pitchFamily="18" charset="0"/>
                <a:cs typeface="Times New Roman" panose="02020603050405020304" pitchFamily="18" charset="0"/>
              </a:rPr>
              <a:t>EXISTING SYSTEM</a:t>
            </a:r>
          </a:p>
          <a:p>
            <a:pPr marL="698859" lvl="1" indent="-349429">
              <a:lnSpc>
                <a:spcPts val="7315"/>
              </a:lnSpc>
              <a:buFont typeface="Arial"/>
              <a:buChar char="•"/>
            </a:pPr>
            <a:r>
              <a:rPr lang="en-US" sz="3236" b="1" dirty="0">
                <a:solidFill>
                  <a:srgbClr val="2E2E2E"/>
                </a:solidFill>
                <a:latin typeface="Times New Roman" panose="02020603050405020304" pitchFamily="18" charset="0"/>
                <a:cs typeface="Times New Roman" panose="02020603050405020304" pitchFamily="18" charset="0"/>
              </a:rPr>
              <a:t>PROPOSED SYSTEM</a:t>
            </a:r>
          </a:p>
          <a:p>
            <a:pPr marL="698859" lvl="1" indent="-349429">
              <a:lnSpc>
                <a:spcPts val="7315"/>
              </a:lnSpc>
              <a:buFont typeface="Arial"/>
              <a:buChar char="•"/>
            </a:pPr>
            <a:r>
              <a:rPr lang="en-US" sz="3236" b="1" dirty="0">
                <a:solidFill>
                  <a:srgbClr val="2E2E2E"/>
                </a:solidFill>
                <a:latin typeface="Times New Roman" panose="02020603050405020304" pitchFamily="18" charset="0"/>
                <a:cs typeface="Times New Roman" panose="02020603050405020304" pitchFamily="18" charset="0"/>
              </a:rPr>
              <a:t>REFERENCES</a:t>
            </a:r>
          </a:p>
        </p:txBody>
      </p:sp>
      <p:sp>
        <p:nvSpPr>
          <p:cNvPr id="4" name="Freeform 4"/>
          <p:cNvSpPr/>
          <p:nvPr/>
        </p:nvSpPr>
        <p:spPr>
          <a:xfrm>
            <a:off x="9753600" y="9521337"/>
            <a:ext cx="9240811" cy="765663"/>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87427" y="632984"/>
            <a:ext cx="7316828" cy="2131441"/>
          </a:xfrm>
          <a:prstGeom prst="rect">
            <a:avLst/>
          </a:prstGeom>
        </p:spPr>
        <p:txBody>
          <a:bodyPr lIns="0" tIns="0" rIns="0" bIns="0" rtlCol="0" anchor="t">
            <a:spAutoFit/>
          </a:bodyPr>
          <a:lstStyle/>
          <a:p>
            <a:pPr>
              <a:lnSpc>
                <a:spcPts val="5539"/>
              </a:lnSpc>
            </a:pPr>
            <a:r>
              <a:rPr lang="en-US" sz="5539" b="1" dirty="0">
                <a:solidFill>
                  <a:srgbClr val="004AAD"/>
                </a:solidFill>
                <a:latin typeface="Times New Roman" panose="02020603050405020304" pitchFamily="18" charset="0"/>
                <a:cs typeface="Times New Roman" panose="02020603050405020304" pitchFamily="18" charset="0"/>
              </a:rPr>
              <a:t>PROPOSED SYSTEM</a:t>
            </a: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a:p>
            <a:pPr>
              <a:lnSpc>
                <a:spcPts val="5539"/>
              </a:lnSpc>
            </a:pPr>
            <a:endParaRPr lang="en-US" sz="5539" b="1" dirty="0">
              <a:solidFill>
                <a:srgbClr val="004AAD"/>
              </a:solidFill>
              <a:latin typeface="Times New Roman" panose="02020603050405020304" pitchFamily="18" charset="0"/>
              <a:cs typeface="Times New Roman" panose="02020603050405020304" pitchFamily="18" charset="0"/>
            </a:endParaRPr>
          </a:p>
        </p:txBody>
      </p:sp>
      <p:sp>
        <p:nvSpPr>
          <p:cNvPr id="3" name="TextBox 3"/>
          <p:cNvSpPr txBox="1"/>
          <p:nvPr/>
        </p:nvSpPr>
        <p:spPr>
          <a:xfrm>
            <a:off x="1159502" y="1362522"/>
            <a:ext cx="15781275" cy="5477910"/>
          </a:xfrm>
          <a:prstGeom prst="rect">
            <a:avLst/>
          </a:prstGeom>
        </p:spPr>
        <p:txBody>
          <a:bodyPr lIns="0" tIns="0" rIns="0" bIns="0" rtlCol="0" anchor="t">
            <a:spAutoFit/>
          </a:bodyPr>
          <a:lstStyle/>
          <a:p>
            <a:pPr>
              <a:lnSpc>
                <a:spcPts val="4288"/>
              </a:lnSpc>
            </a:pPr>
            <a:endParaRPr dirty="0"/>
          </a:p>
          <a:p>
            <a:pPr>
              <a:lnSpc>
                <a:spcPts val="4288"/>
              </a:lnSpc>
            </a:pPr>
            <a:endParaRPr dirty="0"/>
          </a:p>
          <a:p>
            <a:pPr>
              <a:lnSpc>
                <a:spcPts val="4288"/>
              </a:lnSpc>
            </a:pPr>
            <a:r>
              <a:rPr lang="en-US" sz="3600" b="1" dirty="0">
                <a:solidFill>
                  <a:srgbClr val="000000"/>
                </a:solidFill>
                <a:latin typeface="Times New Roman" panose="02020603050405020304" pitchFamily="18" charset="0"/>
                <a:cs typeface="Times New Roman" panose="02020603050405020304" pitchFamily="18" charset="0"/>
              </a:rPr>
              <a:t>1. Dataset: </a:t>
            </a:r>
            <a:r>
              <a:rPr lang="en-US" sz="3600" dirty="0">
                <a:solidFill>
                  <a:srgbClr val="000000"/>
                </a:solidFill>
                <a:latin typeface="Times New Roman" panose="02020603050405020304" pitchFamily="18" charset="0"/>
                <a:cs typeface="Times New Roman" panose="02020603050405020304" pitchFamily="18" charset="0"/>
              </a:rPr>
              <a:t>This system uses custom dataset called animal dataset which contains 4 categories namely Elephant ,tiger, pig and </a:t>
            </a:r>
            <a:r>
              <a:rPr lang="en-US" sz="3600" dirty="0" err="1">
                <a:solidFill>
                  <a:srgbClr val="000000"/>
                </a:solidFill>
                <a:latin typeface="Times New Roman" panose="02020603050405020304" pitchFamily="18" charset="0"/>
                <a:cs typeface="Times New Roman" panose="02020603050405020304" pitchFamily="18" charset="0"/>
              </a:rPr>
              <a:t>leapord</a:t>
            </a:r>
            <a:r>
              <a:rPr lang="en-US" sz="3600" dirty="0">
                <a:solidFill>
                  <a:srgbClr val="000000"/>
                </a:solidFill>
                <a:latin typeface="Times New Roman" panose="02020603050405020304" pitchFamily="18" charset="0"/>
                <a:cs typeface="Times New Roman" panose="02020603050405020304" pitchFamily="18" charset="0"/>
              </a:rPr>
              <a:t> and  3831object instances</a:t>
            </a:r>
          </a:p>
          <a:p>
            <a:pPr>
              <a:lnSpc>
                <a:spcPts val="4288"/>
              </a:lnSpc>
            </a:pPr>
            <a:endParaRPr lang="en-US" sz="3600" dirty="0">
              <a:solidFill>
                <a:srgbClr val="000000"/>
              </a:solidFill>
              <a:latin typeface="Times New Roman" panose="02020603050405020304" pitchFamily="18" charset="0"/>
              <a:cs typeface="Times New Roman" panose="02020603050405020304" pitchFamily="18" charset="0"/>
            </a:endParaRPr>
          </a:p>
          <a:p>
            <a:pPr>
              <a:lnSpc>
                <a:spcPts val="4288"/>
              </a:lnSpc>
            </a:pPr>
            <a:r>
              <a:rPr lang="en-US" sz="3600" b="1" dirty="0">
                <a:solidFill>
                  <a:srgbClr val="000000"/>
                </a:solidFill>
                <a:latin typeface="Times New Roman" panose="02020603050405020304" pitchFamily="18" charset="0"/>
                <a:cs typeface="Times New Roman" panose="02020603050405020304" pitchFamily="18" charset="0"/>
              </a:rPr>
              <a:t>2.Model:</a:t>
            </a:r>
          </a:p>
          <a:p>
            <a:pPr marL="661370" lvl="1" indent="-330685">
              <a:lnSpc>
                <a:spcPts val="4288"/>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Proposed system uses YOLO v8 with the efficient back bone architecture called CSP darknet architecture which is much more efficient in terms of speed and accuracy</a:t>
            </a:r>
          </a:p>
          <a:p>
            <a:pPr>
              <a:lnSpc>
                <a:spcPts val="4288"/>
              </a:lnSpc>
            </a:pPr>
            <a:endParaRPr lang="en-US" sz="3063" dirty="0">
              <a:solidFill>
                <a:srgbClr val="000000"/>
              </a:solidFill>
              <a:latin typeface="Canva Sans"/>
            </a:endParaRPr>
          </a:p>
        </p:txBody>
      </p:sp>
      <p:sp>
        <p:nvSpPr>
          <p:cNvPr id="4" name="Freeform 4"/>
          <p:cNvSpPr/>
          <p:nvPr/>
        </p:nvSpPr>
        <p:spPr>
          <a:xfrm>
            <a:off x="4280341" y="9466689"/>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678965" y="5905500"/>
            <a:ext cx="8328694" cy="4061754"/>
          </a:xfrm>
          <a:custGeom>
            <a:avLst/>
            <a:gdLst/>
            <a:ahLst/>
            <a:cxnLst/>
            <a:rect l="l" t="t" r="r" b="b"/>
            <a:pathLst>
              <a:path w="6178211" h="4061754">
                <a:moveTo>
                  <a:pt x="0" y="0"/>
                </a:moveTo>
                <a:lnTo>
                  <a:pt x="6178211" y="0"/>
                </a:lnTo>
                <a:lnTo>
                  <a:pt x="6178211" y="4061754"/>
                </a:lnTo>
                <a:lnTo>
                  <a:pt x="0" y="4061754"/>
                </a:lnTo>
                <a:lnTo>
                  <a:pt x="0" y="0"/>
                </a:lnTo>
                <a:close/>
              </a:path>
            </a:pathLst>
          </a:custGeom>
          <a:blipFill>
            <a:blip r:embed="rId4"/>
            <a:stretch>
              <a:fillRect t="-7141" b="-3908"/>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854102"/>
            <a:ext cx="16459200" cy="7760903"/>
          </a:xfrm>
          <a:custGeom>
            <a:avLst/>
            <a:gdLst/>
            <a:ahLst/>
            <a:cxnLst/>
            <a:rect l="l" t="t" r="r" b="b"/>
            <a:pathLst>
              <a:path w="18104424" h="8185310">
                <a:moveTo>
                  <a:pt x="0" y="0"/>
                </a:moveTo>
                <a:lnTo>
                  <a:pt x="18104424" y="0"/>
                </a:lnTo>
                <a:lnTo>
                  <a:pt x="18104424" y="8185310"/>
                </a:lnTo>
                <a:lnTo>
                  <a:pt x="0" y="8185310"/>
                </a:lnTo>
                <a:lnTo>
                  <a:pt x="0" y="0"/>
                </a:lnTo>
                <a:close/>
              </a:path>
            </a:pathLst>
          </a:custGeom>
          <a:blipFill>
            <a:blip r:embed="rId2"/>
            <a:stretch>
              <a:fillRect b="-300"/>
            </a:stretch>
          </a:blipFill>
        </p:spPr>
      </p:sp>
      <p:sp>
        <p:nvSpPr>
          <p:cNvPr id="3" name="TextBox 3"/>
          <p:cNvSpPr txBox="1"/>
          <p:nvPr/>
        </p:nvSpPr>
        <p:spPr>
          <a:xfrm>
            <a:off x="4083174" y="698372"/>
            <a:ext cx="9209088" cy="705321"/>
          </a:xfrm>
          <a:prstGeom prst="rect">
            <a:avLst/>
          </a:prstGeom>
        </p:spPr>
        <p:txBody>
          <a:bodyPr lIns="0" tIns="0" rIns="0" bIns="0" rtlCol="0" anchor="t">
            <a:spAutoFit/>
          </a:bodyPr>
          <a:lstStyle/>
          <a:p>
            <a:pPr algn="ctr">
              <a:lnSpc>
                <a:spcPts val="5539"/>
              </a:lnSpc>
              <a:spcBef>
                <a:spcPct val="0"/>
              </a:spcBef>
            </a:pPr>
            <a:r>
              <a:rPr lang="en-US" sz="5539" b="1" dirty="0">
                <a:solidFill>
                  <a:srgbClr val="004AAD"/>
                </a:solidFill>
                <a:latin typeface="Times New Roman" panose="02020603050405020304" pitchFamily="18" charset="0"/>
                <a:cs typeface="Times New Roman" panose="02020603050405020304" pitchFamily="18" charset="0"/>
              </a:rPr>
              <a:t>SNAPSHOTS OF DATASET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42421"/>
          </a:xfrm>
          <a:custGeom>
            <a:avLst/>
            <a:gdLst/>
            <a:ahLst/>
            <a:cxnLst/>
            <a:rect l="l" t="t" r="r" b="b"/>
            <a:pathLst>
              <a:path w="18288000" h="10242421">
                <a:moveTo>
                  <a:pt x="0" y="0"/>
                </a:moveTo>
                <a:lnTo>
                  <a:pt x="18288000" y="0"/>
                </a:lnTo>
                <a:lnTo>
                  <a:pt x="18288000" y="10242421"/>
                </a:lnTo>
                <a:lnTo>
                  <a:pt x="0" y="10242421"/>
                </a:lnTo>
                <a:lnTo>
                  <a:pt x="0" y="0"/>
                </a:lnTo>
                <a:close/>
              </a:path>
            </a:pathLst>
          </a:custGeom>
          <a:blipFill>
            <a:blip r:embed="rId2"/>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54175" y="1415033"/>
            <a:ext cx="11667087" cy="8221445"/>
          </a:xfrm>
          <a:custGeom>
            <a:avLst/>
            <a:gdLst/>
            <a:ahLst/>
            <a:cxnLst/>
            <a:rect l="l" t="t" r="r" b="b"/>
            <a:pathLst>
              <a:path w="11667087" h="8221445">
                <a:moveTo>
                  <a:pt x="0" y="0"/>
                </a:moveTo>
                <a:lnTo>
                  <a:pt x="11667087" y="0"/>
                </a:lnTo>
                <a:lnTo>
                  <a:pt x="11667087" y="8221445"/>
                </a:lnTo>
                <a:lnTo>
                  <a:pt x="0" y="8221445"/>
                </a:lnTo>
                <a:lnTo>
                  <a:pt x="0" y="0"/>
                </a:lnTo>
                <a:close/>
              </a:path>
            </a:pathLst>
          </a:custGeom>
          <a:blipFill>
            <a:blip r:embed="rId4"/>
            <a:stretch>
              <a:fillRect t="-2122" b="-6114"/>
            </a:stretch>
          </a:blipFill>
        </p:spPr>
      </p:sp>
      <p:sp>
        <p:nvSpPr>
          <p:cNvPr id="4" name="TextBox 4"/>
          <p:cNvSpPr txBox="1"/>
          <p:nvPr/>
        </p:nvSpPr>
        <p:spPr>
          <a:xfrm>
            <a:off x="3683025" y="698372"/>
            <a:ext cx="10009387" cy="679673"/>
          </a:xfrm>
          <a:prstGeom prst="rect">
            <a:avLst/>
          </a:prstGeom>
        </p:spPr>
        <p:txBody>
          <a:bodyPr lIns="0" tIns="0" rIns="0" bIns="0" rtlCol="0" anchor="t">
            <a:spAutoFit/>
          </a:bodyPr>
          <a:lstStyle/>
          <a:p>
            <a:pPr algn="ctr">
              <a:lnSpc>
                <a:spcPts val="5340"/>
              </a:lnSpc>
              <a:spcBef>
                <a:spcPct val="0"/>
              </a:spcBef>
            </a:pPr>
            <a:r>
              <a:rPr lang="en-US" sz="5340" b="1" dirty="0">
                <a:solidFill>
                  <a:srgbClr val="004AAD"/>
                </a:solidFill>
                <a:latin typeface="Times New Roman" panose="02020603050405020304" pitchFamily="18" charset="0"/>
                <a:cs typeface="Times New Roman" panose="02020603050405020304" pitchFamily="18" charset="0"/>
              </a:rPr>
              <a:t>PROPOSED MODEL  HISTORY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9858" y="2287826"/>
            <a:ext cx="8564142" cy="5715183"/>
          </a:xfrm>
          <a:custGeom>
            <a:avLst/>
            <a:gdLst/>
            <a:ahLst/>
            <a:cxnLst/>
            <a:rect l="l" t="t" r="r" b="b"/>
            <a:pathLst>
              <a:path w="8564142" h="5715183">
                <a:moveTo>
                  <a:pt x="0" y="0"/>
                </a:moveTo>
                <a:lnTo>
                  <a:pt x="8564142" y="0"/>
                </a:lnTo>
                <a:lnTo>
                  <a:pt x="8564142" y="5715183"/>
                </a:lnTo>
                <a:lnTo>
                  <a:pt x="0" y="5715183"/>
                </a:lnTo>
                <a:lnTo>
                  <a:pt x="0" y="0"/>
                </a:lnTo>
                <a:close/>
              </a:path>
            </a:pathLst>
          </a:custGeom>
          <a:blipFill>
            <a:blip r:embed="rId4"/>
            <a:stretch>
              <a:fillRect/>
            </a:stretch>
          </a:blipFill>
        </p:spPr>
      </p:sp>
      <p:sp>
        <p:nvSpPr>
          <p:cNvPr id="4" name="Freeform 4"/>
          <p:cNvSpPr/>
          <p:nvPr/>
        </p:nvSpPr>
        <p:spPr>
          <a:xfrm>
            <a:off x="9182100" y="2039248"/>
            <a:ext cx="8745525" cy="6212338"/>
          </a:xfrm>
          <a:custGeom>
            <a:avLst/>
            <a:gdLst/>
            <a:ahLst/>
            <a:cxnLst/>
            <a:rect l="l" t="t" r="r" b="b"/>
            <a:pathLst>
              <a:path w="8745525" h="6212338">
                <a:moveTo>
                  <a:pt x="0" y="0"/>
                </a:moveTo>
                <a:lnTo>
                  <a:pt x="8745525" y="0"/>
                </a:lnTo>
                <a:lnTo>
                  <a:pt x="8745525" y="6212339"/>
                </a:lnTo>
                <a:lnTo>
                  <a:pt x="0" y="6212339"/>
                </a:lnTo>
                <a:lnTo>
                  <a:pt x="0" y="0"/>
                </a:lnTo>
                <a:close/>
              </a:path>
            </a:pathLst>
          </a:custGeom>
          <a:blipFill>
            <a:blip r:embed="rId5"/>
            <a:stretch>
              <a:fillRect/>
            </a:stretch>
          </a:blipFill>
        </p:spPr>
      </p:sp>
      <p:sp>
        <p:nvSpPr>
          <p:cNvPr id="5" name="TextBox 5"/>
          <p:cNvSpPr txBox="1"/>
          <p:nvPr/>
        </p:nvSpPr>
        <p:spPr>
          <a:xfrm>
            <a:off x="3683025" y="698372"/>
            <a:ext cx="10009387" cy="679673"/>
          </a:xfrm>
          <a:prstGeom prst="rect">
            <a:avLst/>
          </a:prstGeom>
        </p:spPr>
        <p:txBody>
          <a:bodyPr lIns="0" tIns="0" rIns="0" bIns="0" rtlCol="0" anchor="t">
            <a:spAutoFit/>
          </a:bodyPr>
          <a:lstStyle/>
          <a:p>
            <a:pPr algn="ctr">
              <a:lnSpc>
                <a:spcPts val="5340"/>
              </a:lnSpc>
              <a:spcBef>
                <a:spcPct val="0"/>
              </a:spcBef>
            </a:pPr>
            <a:r>
              <a:rPr lang="en-US" sz="5340" b="1" dirty="0">
                <a:solidFill>
                  <a:srgbClr val="004AAD"/>
                </a:solidFill>
                <a:latin typeface="Times New Roman" panose="02020603050405020304" pitchFamily="18" charset="0"/>
                <a:cs typeface="Times New Roman" panose="02020603050405020304" pitchFamily="18" charset="0"/>
              </a:rPr>
              <a:t>PROPOSED MODEL  HISTORY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23084" y="418083"/>
            <a:ext cx="7330916" cy="577081"/>
          </a:xfrm>
          <a:prstGeom prst="rect">
            <a:avLst/>
          </a:prstGeom>
        </p:spPr>
        <p:txBody>
          <a:bodyPr wrap="square" lIns="0" tIns="0" rIns="0" bIns="0" rtlCol="0" anchor="t">
            <a:spAutoFit/>
          </a:bodyPr>
          <a:lstStyle/>
          <a:p>
            <a:pPr algn="ctr">
              <a:lnSpc>
                <a:spcPts val="4540"/>
              </a:lnSpc>
              <a:spcBef>
                <a:spcPct val="0"/>
              </a:spcBef>
            </a:pPr>
            <a:r>
              <a:rPr lang="en-US" sz="4540" b="1" dirty="0">
                <a:solidFill>
                  <a:srgbClr val="004AAD"/>
                </a:solidFill>
                <a:latin typeface="Times New Roman" panose="02020603050405020304" pitchFamily="18" charset="0"/>
                <a:cs typeface="Times New Roman" panose="02020603050405020304" pitchFamily="18" charset="0"/>
              </a:rPr>
              <a:t>MODEL  ARCHITECTURE</a:t>
            </a:r>
          </a:p>
        </p:txBody>
      </p:sp>
      <p:sp>
        <p:nvSpPr>
          <p:cNvPr id="3" name="TextBox 3"/>
          <p:cNvSpPr txBox="1"/>
          <p:nvPr/>
        </p:nvSpPr>
        <p:spPr>
          <a:xfrm>
            <a:off x="610637" y="1581152"/>
            <a:ext cx="17066726" cy="1069264"/>
          </a:xfrm>
          <a:prstGeom prst="rect">
            <a:avLst/>
          </a:prstGeom>
        </p:spPr>
        <p:txBody>
          <a:bodyPr lIns="0" tIns="0" rIns="0" bIns="0" rtlCol="0" anchor="t">
            <a:spAutoFit/>
          </a:bodyPr>
          <a:lstStyle/>
          <a:p>
            <a:pPr algn="ctr">
              <a:lnSpc>
                <a:spcPts val="4156"/>
              </a:lnSpc>
            </a:pPr>
            <a:r>
              <a:rPr lang="en-US" sz="4156" spc="-41">
                <a:solidFill>
                  <a:srgbClr val="2E2E2E"/>
                </a:solidFill>
                <a:latin typeface="Montserrat Classic Bold"/>
              </a:rPr>
              <a:t>YOLO: A STATE-OF-THE-ART OBJECT DETECTION ALGORITHM</a:t>
            </a:r>
          </a:p>
          <a:p>
            <a:pPr algn="ctr">
              <a:lnSpc>
                <a:spcPts val="4156"/>
              </a:lnSpc>
              <a:spcBef>
                <a:spcPct val="0"/>
              </a:spcBef>
            </a:pPr>
            <a:endParaRPr lang="en-US" sz="4156" spc="-41">
              <a:solidFill>
                <a:srgbClr val="2E2E2E"/>
              </a:solidFill>
              <a:latin typeface="Montserrat Classic Bold"/>
            </a:endParaRPr>
          </a:p>
        </p:txBody>
      </p:sp>
      <p:sp>
        <p:nvSpPr>
          <p:cNvPr id="4" name="TextBox 4"/>
          <p:cNvSpPr txBox="1"/>
          <p:nvPr/>
        </p:nvSpPr>
        <p:spPr>
          <a:xfrm>
            <a:off x="1047750" y="2214646"/>
            <a:ext cx="16400525" cy="7642285"/>
          </a:xfrm>
          <a:prstGeom prst="rect">
            <a:avLst/>
          </a:prstGeom>
        </p:spPr>
        <p:txBody>
          <a:bodyPr lIns="0" tIns="0" rIns="0" bIns="0" rtlCol="0" anchor="t">
            <a:spAutoFit/>
          </a:bodyPr>
          <a:lstStyle/>
          <a:p>
            <a:pPr marL="664943" lvl="1" indent="-332472">
              <a:lnSpc>
                <a:spcPts val="4958"/>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Joseph Redmon et al. introduced the YOLO (You Only Look Once) algorithm for real-time object detection in 2016.</a:t>
            </a:r>
          </a:p>
          <a:p>
            <a:pPr marL="664943" lvl="1" indent="-332472">
              <a:lnSpc>
                <a:spcPts val="4958"/>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The YOLO algorithm utilizes a single neural network for predicting the class probabilities and bounding boxes of objects in an image.</a:t>
            </a:r>
          </a:p>
          <a:p>
            <a:pPr marL="664943" lvl="1" indent="-332472">
              <a:lnSpc>
                <a:spcPts val="4958"/>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Traditional object recognition algorithms have multiple steps to find objects, but YOLO only has one step to process the whole picture. This makes it faster and more efficient.</a:t>
            </a:r>
          </a:p>
          <a:p>
            <a:pPr marL="664943" lvl="1" indent="-332472">
              <a:lnSpc>
                <a:spcPts val="4958"/>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The YOLO algorithm also uses anchor boxes to improve detection accuracy and handle objects of different sizes and aspect ratios.</a:t>
            </a:r>
          </a:p>
          <a:p>
            <a:pPr marL="664943" lvl="1" indent="-332472">
              <a:lnSpc>
                <a:spcPts val="4958"/>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YOLOv8, which forms the latest version of the algorithm, is the fastest and most accurate YOLO model to date, which achieves state-of-the-art evaluations on several benchmark datasets.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29200" y="479964"/>
            <a:ext cx="9323308" cy="679673"/>
          </a:xfrm>
          <a:prstGeom prst="rect">
            <a:avLst/>
          </a:prstGeom>
        </p:spPr>
        <p:txBody>
          <a:bodyPr wrap="square" lIns="0" tIns="0" rIns="0" bIns="0" rtlCol="0" anchor="t">
            <a:spAutoFit/>
          </a:bodyPr>
          <a:lstStyle/>
          <a:p>
            <a:pPr algn="ctr">
              <a:lnSpc>
                <a:spcPts val="5340"/>
              </a:lnSpc>
              <a:spcBef>
                <a:spcPct val="0"/>
              </a:spcBef>
            </a:pPr>
            <a:r>
              <a:rPr lang="en-US" sz="5340" b="1" dirty="0">
                <a:solidFill>
                  <a:srgbClr val="004AAD"/>
                </a:solidFill>
                <a:latin typeface="Times New Roman" panose="02020603050405020304" pitchFamily="18" charset="0"/>
                <a:cs typeface="Times New Roman" panose="02020603050405020304" pitchFamily="18" charset="0"/>
              </a:rPr>
              <a:t>MODEL  ARCHITECTURE</a:t>
            </a:r>
          </a:p>
        </p:txBody>
      </p:sp>
      <p:sp>
        <p:nvSpPr>
          <p:cNvPr id="3" name="TextBox 3"/>
          <p:cNvSpPr txBox="1"/>
          <p:nvPr/>
        </p:nvSpPr>
        <p:spPr>
          <a:xfrm>
            <a:off x="783002" y="1226452"/>
            <a:ext cx="16969240" cy="8669361"/>
          </a:xfrm>
          <a:prstGeom prst="rect">
            <a:avLst/>
          </a:prstGeom>
        </p:spPr>
        <p:txBody>
          <a:bodyPr lIns="0" tIns="0" rIns="0" bIns="0" rtlCol="0" anchor="t">
            <a:spAutoFit/>
          </a:bodyPr>
          <a:lstStyle/>
          <a:p>
            <a:pPr>
              <a:lnSpc>
                <a:spcPts val="4977"/>
              </a:lnSpc>
            </a:pPr>
            <a:r>
              <a:rPr lang="en-US" sz="3200" b="1" spc="-49" dirty="0">
                <a:solidFill>
                  <a:srgbClr val="000000"/>
                </a:solidFill>
                <a:latin typeface="Times New Roman" panose="02020603050405020304" pitchFamily="18" charset="0"/>
                <a:cs typeface="Times New Roman" panose="02020603050405020304" pitchFamily="18" charset="0"/>
              </a:rPr>
              <a:t>Variants of YOLO v8:</a:t>
            </a:r>
          </a:p>
          <a:p>
            <a:pPr>
              <a:lnSpc>
                <a:spcPts val="4535"/>
              </a:lnSpc>
            </a:pPr>
            <a:r>
              <a:rPr lang="en-US" sz="3200" spc="-8" dirty="0">
                <a:solidFill>
                  <a:srgbClr val="000000"/>
                </a:solidFill>
                <a:latin typeface="Times New Roman" panose="02020603050405020304" pitchFamily="18" charset="0"/>
                <a:cs typeface="Times New Roman" panose="02020603050405020304" pitchFamily="18" charset="0"/>
              </a:rPr>
              <a:t>1. </a:t>
            </a:r>
            <a:r>
              <a:rPr lang="en-US" sz="3200" b="1" spc="-8" dirty="0">
                <a:solidFill>
                  <a:srgbClr val="000000"/>
                </a:solidFill>
                <a:latin typeface="Times New Roman" panose="02020603050405020304" pitchFamily="18" charset="0"/>
                <a:cs typeface="Times New Roman" panose="02020603050405020304" pitchFamily="18" charset="0"/>
              </a:rPr>
              <a:t>YOLO v8-Tiny</a:t>
            </a:r>
            <a:r>
              <a:rPr lang="en-US" sz="3200" spc="-8" dirty="0">
                <a:solidFill>
                  <a:srgbClr val="000000"/>
                </a:solidFill>
                <a:latin typeface="Times New Roman" panose="02020603050405020304" pitchFamily="18" charset="0"/>
                <a:cs typeface="Times New Roman" panose="02020603050405020304" pitchFamily="18" charset="0"/>
              </a:rPr>
              <a:t>: </a:t>
            </a:r>
            <a:r>
              <a:rPr lang="en-US" sz="3200" u="sng" spc="-8" dirty="0">
                <a:solidFill>
                  <a:srgbClr val="000000"/>
                </a:solidFill>
                <a:latin typeface="Times New Roman" panose="02020603050405020304" pitchFamily="18" charset="0"/>
                <a:cs typeface="Times New Roman" panose="02020603050405020304" pitchFamily="18" charset="0"/>
                <a:hlinkClick r:id="rId2" tooltip="https://github.com/ultralytics/yolov3"/>
              </a:rPr>
              <a:t>YOLO v8-Tiny</a:t>
            </a:r>
            <a:r>
              <a:rPr lang="en-US" sz="3200" spc="-8" dirty="0">
                <a:solidFill>
                  <a:srgbClr val="000000"/>
                </a:solidFill>
                <a:latin typeface="Times New Roman" panose="02020603050405020304" pitchFamily="18" charset="0"/>
                <a:cs typeface="Times New Roman" panose="02020603050405020304" pitchFamily="18" charset="0"/>
              </a:rPr>
              <a:t> makes a trade-off between accuracy and prediction speed. It achieves this by adopting a small network architecture and small grid size (</a:t>
            </a:r>
            <a:r>
              <a:rPr lang="en-US" sz="3200" spc="-8" dirty="0" err="1">
                <a:solidFill>
                  <a:srgbClr val="000000"/>
                </a:solidFill>
                <a:latin typeface="Times New Roman" panose="02020603050405020304" pitchFamily="18" charset="0"/>
                <a:cs typeface="Times New Roman" panose="02020603050405020304" pitchFamily="18" charset="0"/>
              </a:rPr>
              <a:t>eg</a:t>
            </a:r>
            <a:r>
              <a:rPr lang="en-US" sz="3200" spc="-8" dirty="0">
                <a:solidFill>
                  <a:srgbClr val="000000"/>
                </a:solidFill>
                <a:latin typeface="Times New Roman" panose="02020603050405020304" pitchFamily="18" charset="0"/>
                <a:cs typeface="Times New Roman" panose="02020603050405020304" pitchFamily="18" charset="0"/>
              </a:rPr>
              <a:t>, 13x13), enabling real-time performance even on resource-constrained devices.</a:t>
            </a:r>
          </a:p>
          <a:p>
            <a:pPr>
              <a:lnSpc>
                <a:spcPts val="4535"/>
              </a:lnSpc>
            </a:pPr>
            <a:r>
              <a:rPr lang="en-US" sz="3200" b="1" spc="-8" dirty="0">
                <a:solidFill>
                  <a:srgbClr val="000000"/>
                </a:solidFill>
                <a:latin typeface="Times New Roman" panose="02020603050405020304" pitchFamily="18" charset="0"/>
                <a:cs typeface="Times New Roman" panose="02020603050405020304" pitchFamily="18" charset="0"/>
              </a:rPr>
              <a:t>2. YOLO v8-SPP: </a:t>
            </a:r>
            <a:r>
              <a:rPr lang="en-US" sz="3200" spc="-8" dirty="0">
                <a:solidFill>
                  <a:srgbClr val="000000"/>
                </a:solidFill>
                <a:latin typeface="Times New Roman" panose="02020603050405020304" pitchFamily="18" charset="0"/>
                <a:cs typeface="Times New Roman" panose="02020603050405020304" pitchFamily="18" charset="0"/>
              </a:rPr>
              <a:t>S</a:t>
            </a:r>
            <a:r>
              <a:rPr lang="en-US" sz="3200" u="sng" spc="-8" dirty="0">
                <a:solidFill>
                  <a:srgbClr val="000000"/>
                </a:solidFill>
                <a:latin typeface="Times New Roman" panose="02020603050405020304" pitchFamily="18" charset="0"/>
                <a:cs typeface="Times New Roman" panose="02020603050405020304" pitchFamily="18" charset="0"/>
                <a:hlinkClick r:id="rId3" tooltip="https://arxiv.org/abs/1406.4729"/>
              </a:rPr>
              <a:t>patial Pyramid Pooling</a:t>
            </a:r>
            <a:r>
              <a:rPr lang="en-US" sz="3200" spc="-8" dirty="0">
                <a:solidFill>
                  <a:srgbClr val="000000"/>
                </a:solidFill>
                <a:latin typeface="Times New Roman" panose="02020603050405020304" pitchFamily="18" charset="0"/>
                <a:cs typeface="Times New Roman" panose="02020603050405020304" pitchFamily="18" charset="0"/>
              </a:rPr>
              <a:t> (SPP) type of YOLO v8 includes an SPP module in the network. This addition facilitates the effective capture of multi-scale features, leading to improved accuracy, especially for objects of different sizes.</a:t>
            </a:r>
          </a:p>
          <a:p>
            <a:pPr>
              <a:lnSpc>
                <a:spcPts val="4535"/>
              </a:lnSpc>
            </a:pPr>
            <a:r>
              <a:rPr lang="en-US" sz="3200" b="1" spc="-8" dirty="0">
                <a:solidFill>
                  <a:srgbClr val="000000"/>
                </a:solidFill>
                <a:latin typeface="Times New Roman" panose="02020603050405020304" pitchFamily="18" charset="0"/>
                <a:cs typeface="Times New Roman" panose="02020603050405020304" pitchFamily="18" charset="0"/>
              </a:rPr>
              <a:t>3. YOLO v8-CSPDarknet: </a:t>
            </a:r>
            <a:r>
              <a:rPr lang="en-US" sz="3200" spc="-8" dirty="0">
                <a:solidFill>
                  <a:srgbClr val="000000"/>
                </a:solidFill>
                <a:latin typeface="Times New Roman" panose="02020603050405020304" pitchFamily="18" charset="0"/>
                <a:cs typeface="Times New Roman" panose="02020603050405020304" pitchFamily="18" charset="0"/>
              </a:rPr>
              <a:t>YOLO v8-CSPDarknet is a marriage of YOLO v8 architecture with </a:t>
            </a:r>
            <a:r>
              <a:rPr lang="en-US" sz="3200" u="sng" spc="-8" dirty="0" err="1">
                <a:solidFill>
                  <a:srgbClr val="000000"/>
                </a:solidFill>
                <a:latin typeface="Times New Roman" panose="02020603050405020304" pitchFamily="18" charset="0"/>
                <a:cs typeface="Times New Roman" panose="02020603050405020304" pitchFamily="18" charset="0"/>
                <a:hlinkClick r:id="rId4" tooltip="https://keras.io/api/keras_cv/models/backbones/yolo_v8/"/>
              </a:rPr>
              <a:t>CSPDarknet</a:t>
            </a:r>
            <a:r>
              <a:rPr lang="en-US" sz="3200" u="sng" spc="-8" dirty="0">
                <a:solidFill>
                  <a:srgbClr val="000000"/>
                </a:solidFill>
                <a:latin typeface="Times New Roman" panose="02020603050405020304" pitchFamily="18" charset="0"/>
                <a:cs typeface="Times New Roman" panose="02020603050405020304" pitchFamily="18" charset="0"/>
                <a:hlinkClick r:id="rId4" tooltip="https://keras.io/api/keras_cv/models/backbones/yolo_v8/"/>
              </a:rPr>
              <a:t> backbone</a:t>
            </a:r>
            <a:r>
              <a:rPr lang="en-US" sz="3200" spc="-8" dirty="0">
                <a:solidFill>
                  <a:srgbClr val="000000"/>
                </a:solidFill>
                <a:latin typeface="Times New Roman" panose="02020603050405020304" pitchFamily="18" charset="0"/>
                <a:cs typeface="Times New Roman" panose="02020603050405020304" pitchFamily="18" charset="0"/>
              </a:rPr>
              <a:t>. This fusion results in superior performance and accuracy. The inclusion of a </a:t>
            </a:r>
            <a:r>
              <a:rPr lang="en-US" sz="3200" u="sng" spc="-8" dirty="0">
                <a:solidFill>
                  <a:srgbClr val="000000"/>
                </a:solidFill>
                <a:latin typeface="Times New Roman" panose="02020603050405020304" pitchFamily="18" charset="0"/>
                <a:cs typeface="Times New Roman" panose="02020603050405020304" pitchFamily="18" charset="0"/>
                <a:hlinkClick r:id="rId5" tooltip="https://arxiv.org/abs/1911.11929"/>
              </a:rPr>
              <a:t>CSP (cross-stage partial)</a:t>
            </a:r>
            <a:r>
              <a:rPr lang="en-US" sz="3200" spc="-8" dirty="0">
                <a:solidFill>
                  <a:srgbClr val="000000"/>
                </a:solidFill>
                <a:latin typeface="Times New Roman" panose="02020603050405020304" pitchFamily="18" charset="0"/>
                <a:cs typeface="Times New Roman" panose="02020603050405020304" pitchFamily="18" charset="0"/>
              </a:rPr>
              <a:t> connection boosts the representation feature, making it an ideal choice for a variety of applications.</a:t>
            </a:r>
          </a:p>
          <a:p>
            <a:pPr>
              <a:lnSpc>
                <a:spcPts val="4535"/>
              </a:lnSpc>
            </a:pPr>
            <a:r>
              <a:rPr lang="en-US" sz="3200" b="1" spc="-8" dirty="0">
                <a:solidFill>
                  <a:srgbClr val="000000"/>
                </a:solidFill>
                <a:latin typeface="Times New Roman" panose="02020603050405020304" pitchFamily="18" charset="0"/>
                <a:cs typeface="Times New Roman" panose="02020603050405020304" pitchFamily="18" charset="0"/>
              </a:rPr>
              <a:t>4. YOLO v8-Panet: </a:t>
            </a:r>
            <a:r>
              <a:rPr lang="en-US" sz="3200" spc="-8" dirty="0">
                <a:solidFill>
                  <a:srgbClr val="000000"/>
                </a:solidFill>
                <a:latin typeface="Times New Roman" panose="02020603050405020304" pitchFamily="18" charset="0"/>
                <a:cs typeface="Times New Roman" panose="02020603050405020304" pitchFamily="18" charset="0"/>
              </a:rPr>
              <a:t>YOLO v8-Panet integrates the </a:t>
            </a:r>
            <a:r>
              <a:rPr lang="en-US" sz="3200" u="sng" spc="-8" dirty="0">
                <a:solidFill>
                  <a:srgbClr val="000000"/>
                </a:solidFill>
                <a:latin typeface="Times New Roman" panose="02020603050405020304" pitchFamily="18" charset="0"/>
                <a:cs typeface="Times New Roman" panose="02020603050405020304" pitchFamily="18" charset="0"/>
                <a:hlinkClick r:id="rId6" tooltip="https://arxiv.org/abs/1803.01534"/>
              </a:rPr>
              <a:t>PANET (Path Aggregation Network) architecture</a:t>
            </a:r>
            <a:r>
              <a:rPr lang="en-US" sz="3200" spc="-8" dirty="0">
                <a:solidFill>
                  <a:srgbClr val="000000"/>
                </a:solidFill>
                <a:latin typeface="Times New Roman" panose="02020603050405020304" pitchFamily="18" charset="0"/>
                <a:cs typeface="Times New Roman" panose="02020603050405020304" pitchFamily="18" charset="0"/>
              </a:rPr>
              <a:t>, which enhances the accuracy of feature fusion and object detection. This version is best in scenarios where precise object localization is paramount.</a:t>
            </a:r>
          </a:p>
          <a:p>
            <a:pPr>
              <a:lnSpc>
                <a:spcPts val="4535"/>
              </a:lnSpc>
            </a:pPr>
            <a:endParaRPr lang="en-US" sz="2817" spc="-8" dirty="0">
              <a:solidFill>
                <a:srgbClr val="000000"/>
              </a:solidFill>
              <a:latin typeface="Canv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9512" y="2818551"/>
            <a:ext cx="16688975" cy="6140545"/>
          </a:xfrm>
          <a:custGeom>
            <a:avLst/>
            <a:gdLst/>
            <a:ahLst/>
            <a:cxnLst/>
            <a:rect l="l" t="t" r="r" b="b"/>
            <a:pathLst>
              <a:path w="16688975" h="6140545">
                <a:moveTo>
                  <a:pt x="0" y="0"/>
                </a:moveTo>
                <a:lnTo>
                  <a:pt x="16688976" y="0"/>
                </a:lnTo>
                <a:lnTo>
                  <a:pt x="16688976" y="6140545"/>
                </a:lnTo>
                <a:lnTo>
                  <a:pt x="0" y="6140545"/>
                </a:lnTo>
                <a:lnTo>
                  <a:pt x="0" y="0"/>
                </a:lnTo>
                <a:close/>
              </a:path>
            </a:pathLst>
          </a:custGeom>
          <a:blipFill>
            <a:blip r:embed="rId2"/>
            <a:stretch>
              <a:fillRect/>
            </a:stretch>
          </a:blipFill>
        </p:spPr>
      </p:sp>
      <p:sp>
        <p:nvSpPr>
          <p:cNvPr id="3" name="TextBox 3"/>
          <p:cNvSpPr txBox="1"/>
          <p:nvPr/>
        </p:nvSpPr>
        <p:spPr>
          <a:xfrm>
            <a:off x="5374660" y="1123950"/>
            <a:ext cx="8798540" cy="679673"/>
          </a:xfrm>
          <a:prstGeom prst="rect">
            <a:avLst/>
          </a:prstGeom>
        </p:spPr>
        <p:txBody>
          <a:bodyPr wrap="square" lIns="0" tIns="0" rIns="0" bIns="0" rtlCol="0" anchor="t">
            <a:spAutoFit/>
          </a:bodyPr>
          <a:lstStyle/>
          <a:p>
            <a:pPr algn="ctr">
              <a:lnSpc>
                <a:spcPts val="5340"/>
              </a:lnSpc>
              <a:spcBef>
                <a:spcPct val="0"/>
              </a:spcBef>
            </a:pPr>
            <a:r>
              <a:rPr lang="en-US" sz="5340" b="1" dirty="0">
                <a:solidFill>
                  <a:srgbClr val="004AAD"/>
                </a:solidFill>
                <a:latin typeface="Times New Roman" panose="02020603050405020304" pitchFamily="18" charset="0"/>
                <a:cs typeface="Times New Roman" panose="02020603050405020304" pitchFamily="18" charset="0"/>
              </a:rPr>
              <a:t>YOLO ARCHITECTURE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2261F5-6B4B-ACA1-6F46-D960746F10DC}"/>
              </a:ext>
            </a:extLst>
          </p:cNvPr>
          <p:cNvSpPr txBox="1"/>
          <p:nvPr/>
        </p:nvSpPr>
        <p:spPr>
          <a:xfrm>
            <a:off x="1600200" y="5164973"/>
            <a:ext cx="15468600" cy="3970318"/>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Darknet-53(YOLOv3):</a:t>
            </a:r>
          </a:p>
          <a:p>
            <a:pPr marL="571500" indent="-571500">
              <a:buFont typeface="Wingdings" panose="05000000000000000000" pitchFamily="2" charset="2"/>
              <a:buChar char="Ø"/>
            </a:pPr>
            <a:r>
              <a:rPr lang="en-US" sz="360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Backbone architecture used in YOLOv3 is Darknet architecture.</a:t>
            </a: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Consists of 53 convolutional layers.</a:t>
            </a: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Based on the Darknet architecture, it is a variant of </a:t>
            </a:r>
            <a:r>
              <a:rPr lang="en-US" sz="3600" dirty="0" err="1">
                <a:latin typeface="Times New Roman" panose="02020603050405020304" pitchFamily="18" charset="0"/>
                <a:cs typeface="Times New Roman" panose="02020603050405020304" pitchFamily="18" charset="0"/>
              </a:rPr>
              <a:t>ResNet</a:t>
            </a:r>
            <a:r>
              <a:rPr lang="en-US" sz="3600" dirty="0">
                <a:latin typeface="Times New Roman" panose="02020603050405020304" pitchFamily="18" charset="0"/>
                <a:cs typeface="Times New Roman" panose="02020603050405020304" pitchFamily="18" charset="0"/>
              </a:rPr>
              <a:t>.</a:t>
            </a: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Relatively simple and lightweight compared to more advanced architectures.</a:t>
            </a: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Performs well in feature extraction tasks, enabling effective object detection.</a:t>
            </a:r>
          </a:p>
          <a:p>
            <a:endParaRPr lang="en-GB"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36178FC-2035-E1A1-0184-0082290F6CF2}"/>
              </a:ext>
            </a:extLst>
          </p:cNvPr>
          <p:cNvSpPr txBox="1"/>
          <p:nvPr/>
        </p:nvSpPr>
        <p:spPr>
          <a:xfrm>
            <a:off x="1600200" y="1714500"/>
            <a:ext cx="14020800" cy="3416320"/>
          </a:xfrm>
          <a:prstGeom prst="rect">
            <a:avLst/>
          </a:prstGeom>
          <a:noFill/>
        </p:spPr>
        <p:txBody>
          <a:bodyPr wrap="square" rtlCol="0">
            <a:spAutoFit/>
          </a:bodyPr>
          <a:lstStyle/>
          <a:p>
            <a:r>
              <a:rPr lang="en-GB" sz="3600" b="1" dirty="0">
                <a:solidFill>
                  <a:srgbClr val="0070C0"/>
                </a:solidFill>
                <a:latin typeface="Times New Roman" panose="02020603050405020304" pitchFamily="18" charset="0"/>
                <a:cs typeface="Times New Roman" panose="02020603050405020304" pitchFamily="18" charset="0"/>
              </a:rPr>
              <a:t>Differences between YOLOv3 and YOLOv8(Backbone Architecture) </a:t>
            </a:r>
          </a:p>
          <a:p>
            <a:endParaRPr lang="en-GB" sz="3600" b="1" dirty="0">
              <a:solidFill>
                <a:srgbClr val="0070C0"/>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GB" sz="3600" dirty="0">
                <a:latin typeface="Times New Roman" panose="02020603050405020304" pitchFamily="18" charset="0"/>
                <a:cs typeface="Times New Roman" panose="02020603050405020304" pitchFamily="18" charset="0"/>
              </a:rPr>
              <a:t>The major difference between the YOLOv3 and YOLOv8 is its backbone architecture</a:t>
            </a:r>
          </a:p>
          <a:p>
            <a:pPr marL="571500" indent="-571500">
              <a:buFont typeface="Wingdings" panose="05000000000000000000" pitchFamily="2" charset="2"/>
              <a:buChar char="Ø"/>
            </a:pPr>
            <a:r>
              <a:rPr lang="en-GB" sz="3600" dirty="0">
                <a:latin typeface="Times New Roman" panose="02020603050405020304" pitchFamily="18" charset="0"/>
                <a:cs typeface="Times New Roman" panose="02020603050405020304" pitchFamily="18" charset="0"/>
              </a:rPr>
              <a:t>Speed and accuracy.</a:t>
            </a:r>
          </a:p>
          <a:p>
            <a:pPr marL="571500" indent="-571500">
              <a:buFont typeface="Wingdings" panose="05000000000000000000" pitchFamily="2" charset="2"/>
              <a:buChar char="Ø"/>
            </a:pP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8937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6599F7-D20A-1AA9-892C-ACBBD1E13761}"/>
              </a:ext>
            </a:extLst>
          </p:cNvPr>
          <p:cNvSpPr txBox="1"/>
          <p:nvPr/>
        </p:nvSpPr>
        <p:spPr>
          <a:xfrm>
            <a:off x="1143000" y="1028700"/>
            <a:ext cx="15621000" cy="8956298"/>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CSPDarknet53 (YOLOv8):</a:t>
            </a:r>
          </a:p>
          <a:p>
            <a:endParaRPr lang="en-US" sz="3600" b="1" dirty="0">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Enhanced version of Darknet-53 used in YOLOv4 (and YOLOv8).</a:t>
            </a:r>
          </a:p>
          <a:p>
            <a:pPr marL="571500" indent="-571500" algn="just">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Introduces cross-stage connections for improved information flow.</a:t>
            </a:r>
          </a:p>
          <a:p>
            <a:pPr marL="571500" indent="-571500" algn="just">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Splits feature maps into two parts, processes one part locally, then recombines them.</a:t>
            </a:r>
          </a:p>
          <a:p>
            <a:pPr marL="571500" indent="-571500" algn="just">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Incorporates optimization techniques like channel shuffle and route aggregation.</a:t>
            </a:r>
          </a:p>
          <a:p>
            <a:pPr marL="571500" indent="-571500" algn="just">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 Generally outperforms Darknet-53 in terms of accuracy and efficiency due to its improved architecture and optimization techniques.</a:t>
            </a:r>
          </a:p>
          <a:p>
            <a:pPr marL="571500" indent="-571500" algn="just">
              <a:buFont typeface="Wingdings" panose="05000000000000000000" pitchFamily="2" charset="2"/>
              <a:buChar char="Ø"/>
            </a:pPr>
            <a:r>
              <a:rPr lang="en-US" sz="3600" b="0" i="0" dirty="0">
                <a:solidFill>
                  <a:srgbClr val="0D0D0D"/>
                </a:solidFill>
                <a:effectLst/>
                <a:highlight>
                  <a:srgbClr val="FFFFFF"/>
                </a:highlight>
                <a:latin typeface="Times New Roman" panose="02020603050405020304" pitchFamily="18" charset="0"/>
                <a:cs typeface="Times New Roman" panose="02020603050405020304" pitchFamily="18" charset="0"/>
              </a:rPr>
              <a:t>Supports a broad spectrum of vision AI tasks, including detection, segmentation, pose estimation, tracking, and classification, making it suitable for diverse applications.</a:t>
            </a:r>
          </a:p>
          <a:p>
            <a:pPr marL="571500" indent="-571500" algn="just">
              <a:buFont typeface="Wingdings" panose="05000000000000000000" pitchFamily="2" charset="2"/>
              <a:buChar char="Ø"/>
            </a:pPr>
            <a:r>
              <a:rPr lang="en-US" sz="3600" b="0" i="0" dirty="0">
                <a:solidFill>
                  <a:srgbClr val="0D0D0D"/>
                </a:solidFill>
                <a:effectLst/>
                <a:highlight>
                  <a:srgbClr val="FFFFFF"/>
                </a:highlight>
                <a:latin typeface="Söhne"/>
              </a:rPr>
              <a:t> </a:t>
            </a:r>
            <a:r>
              <a:rPr lang="en-US" sz="3600" dirty="0">
                <a:solidFill>
                  <a:srgbClr val="0D0D0D"/>
                </a:solidFill>
                <a:highlight>
                  <a:srgbClr val="FFFFFF"/>
                </a:highlight>
                <a:latin typeface="Times New Roman" panose="02020603050405020304" pitchFamily="18" charset="0"/>
                <a:cs typeface="Times New Roman" panose="02020603050405020304" pitchFamily="18" charset="0"/>
              </a:rPr>
              <a:t>It</a:t>
            </a:r>
            <a:r>
              <a:rPr lang="en-US" sz="3600" dirty="0">
                <a:solidFill>
                  <a:srgbClr val="0D0D0D"/>
                </a:solidFill>
                <a:highlight>
                  <a:srgbClr val="FFFFFF"/>
                </a:highlight>
                <a:latin typeface="Söhne"/>
              </a:rPr>
              <a:t> </a:t>
            </a:r>
            <a:r>
              <a:rPr lang="en-US" sz="3600" dirty="0">
                <a:solidFill>
                  <a:srgbClr val="0D0D0D"/>
                </a:solidFill>
                <a:highlight>
                  <a:srgbClr val="FFFFFF"/>
                </a:highlight>
                <a:latin typeface="Times New Roman" panose="02020603050405020304" pitchFamily="18" charset="0"/>
                <a:cs typeface="Times New Roman" panose="02020603050405020304" pitchFamily="18" charset="0"/>
              </a:rPr>
              <a:t>A</a:t>
            </a:r>
            <a:r>
              <a:rPr lang="en-US" sz="3600" b="0" i="0" dirty="0">
                <a:solidFill>
                  <a:srgbClr val="0D0D0D"/>
                </a:solidFill>
                <a:effectLst/>
                <a:highlight>
                  <a:srgbClr val="FFFFFF"/>
                </a:highlight>
                <a:latin typeface="Times New Roman" panose="02020603050405020304" pitchFamily="18" charset="0"/>
                <a:cs typeface="Times New Roman" panose="02020603050405020304" pitchFamily="18" charset="0"/>
              </a:rPr>
              <a:t>llows seamless deployment across various hardware platforms, from edge devices to cloud-based APIs, ensuring adaptability and performance optimization for different environments.</a:t>
            </a:r>
            <a:endParaRPr lang="en-GB" sz="3600" dirty="0">
              <a:latin typeface="Times New Roman" panose="02020603050405020304" pitchFamily="18" charset="0"/>
              <a:cs typeface="Times New Roman" panose="02020603050405020304" pitchFamily="18" charset="0"/>
            </a:endParaRPr>
          </a:p>
          <a:p>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92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320414"/>
            <a:ext cx="8115300" cy="807913"/>
          </a:xfrm>
          <a:prstGeom prst="rect">
            <a:avLst/>
          </a:prstGeom>
        </p:spPr>
        <p:txBody>
          <a:bodyPr lIns="0" tIns="0" rIns="0" bIns="0" rtlCol="0" anchor="t">
            <a:spAutoFit/>
          </a:bodyPr>
          <a:lstStyle/>
          <a:p>
            <a:pPr>
              <a:lnSpc>
                <a:spcPts val="6300"/>
              </a:lnSpc>
            </a:pPr>
            <a:r>
              <a:rPr lang="en-US" sz="6300" b="1" dirty="0">
                <a:solidFill>
                  <a:srgbClr val="004AAD"/>
                </a:solidFill>
                <a:latin typeface="Times New Roman" panose="02020603050405020304" pitchFamily="18" charset="0"/>
                <a:cs typeface="Times New Roman" panose="02020603050405020304" pitchFamily="18" charset="0"/>
              </a:rPr>
              <a:t>ABSTRACT</a:t>
            </a:r>
          </a:p>
        </p:txBody>
      </p:sp>
      <p:sp>
        <p:nvSpPr>
          <p:cNvPr id="4" name="TextBox 4"/>
          <p:cNvSpPr txBox="1"/>
          <p:nvPr/>
        </p:nvSpPr>
        <p:spPr>
          <a:xfrm>
            <a:off x="1028700" y="2846187"/>
            <a:ext cx="15880198" cy="6575518"/>
          </a:xfrm>
          <a:prstGeom prst="rect">
            <a:avLst/>
          </a:prstGeom>
        </p:spPr>
        <p:txBody>
          <a:bodyPr lIns="0" tIns="0" rIns="0" bIns="0" rtlCol="0" anchor="t">
            <a:spAutoFit/>
          </a:bodyPr>
          <a:lstStyle/>
          <a:p>
            <a:pPr algn="just">
              <a:lnSpc>
                <a:spcPts val="4253"/>
              </a:lnSpc>
            </a:pPr>
            <a:r>
              <a:rPr lang="en-US" sz="3200" dirty="0">
                <a:solidFill>
                  <a:srgbClr val="2E2E2E"/>
                </a:solidFill>
                <a:latin typeface="Times New Roman" panose="02020603050405020304" pitchFamily="18" charset="0"/>
                <a:cs typeface="Times New Roman" panose="02020603050405020304" pitchFamily="18" charset="0"/>
              </a:rPr>
              <a:t>The goal of the work is to create an automated system for preventing unwanted animal invasions in restricted areas by employing computer vision algorithms and the computing power of the Raspberry Pi. Real-time video feeds are captured by cameras placed strategically across the monitored area, and these feeds are then analyzed to identify and categorize animals based on visual signals using Computer vision. The system starts deterrent devices like alarms, lights, or non-lethal deterrents when it detects an unauthorized animal presence. The success of the project hinges on precise computer vision models and effective Raspberry Pi-to-camera connection. Overall, work’s implications are broad, ranging from safeguarding agricultural yield to protecting wildlife habitats and maintaining urban green spaces. By combining the power of Raspberry Pi and computer vision, this system offers an innovative and humane approach to animal deterrence, mitigating human-animal conflicts and promoting coexistence in various environments</a:t>
            </a:r>
            <a:r>
              <a:rPr lang="en-US" sz="2658" dirty="0">
                <a:solidFill>
                  <a:srgbClr val="2E2E2E"/>
                </a:solidFill>
                <a:latin typeface="Montserrat Classic"/>
              </a:rPr>
              <a:t>.</a:t>
            </a:r>
          </a:p>
        </p:txBody>
      </p:sp>
      <p:sp>
        <p:nvSpPr>
          <p:cNvPr id="5" name="Freeform 5"/>
          <p:cNvSpPr/>
          <p:nvPr/>
        </p:nvSpPr>
        <p:spPr>
          <a:xfrm>
            <a:off x="12039600" y="9211407"/>
            <a:ext cx="6705600" cy="1107831"/>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85119" y="5143500"/>
            <a:ext cx="9317762" cy="4693195"/>
          </a:xfrm>
          <a:custGeom>
            <a:avLst/>
            <a:gdLst/>
            <a:ahLst/>
            <a:cxnLst/>
            <a:rect l="l" t="t" r="r" b="b"/>
            <a:pathLst>
              <a:path w="9317762" h="4693195">
                <a:moveTo>
                  <a:pt x="0" y="0"/>
                </a:moveTo>
                <a:lnTo>
                  <a:pt x="9317762" y="0"/>
                </a:lnTo>
                <a:lnTo>
                  <a:pt x="9317762" y="4693195"/>
                </a:lnTo>
                <a:lnTo>
                  <a:pt x="0" y="4693195"/>
                </a:lnTo>
                <a:lnTo>
                  <a:pt x="0" y="0"/>
                </a:lnTo>
                <a:close/>
              </a:path>
            </a:pathLst>
          </a:custGeom>
          <a:blipFill>
            <a:blip r:embed="rId2"/>
            <a:stretch>
              <a:fillRect r="-9131"/>
            </a:stretch>
          </a:blipFill>
        </p:spPr>
      </p:sp>
      <p:sp>
        <p:nvSpPr>
          <p:cNvPr id="3" name="TextBox 3"/>
          <p:cNvSpPr txBox="1"/>
          <p:nvPr/>
        </p:nvSpPr>
        <p:spPr>
          <a:xfrm>
            <a:off x="5859832" y="395160"/>
            <a:ext cx="6568337" cy="1938967"/>
          </a:xfrm>
          <a:prstGeom prst="rect">
            <a:avLst/>
          </a:prstGeom>
        </p:spPr>
        <p:txBody>
          <a:bodyPr lIns="0" tIns="0" rIns="0" bIns="0" rtlCol="0" anchor="t">
            <a:spAutoFit/>
          </a:bodyPr>
          <a:lstStyle/>
          <a:p>
            <a:pPr algn="ctr">
              <a:lnSpc>
                <a:spcPts val="5021"/>
              </a:lnSpc>
            </a:pPr>
            <a:r>
              <a:rPr lang="en-US" sz="5021" b="1" spc="-50" dirty="0">
                <a:solidFill>
                  <a:srgbClr val="0070C0"/>
                </a:solidFill>
                <a:latin typeface="Times New Roman" panose="02020603050405020304" pitchFamily="18" charset="0"/>
                <a:cs typeface="Times New Roman" panose="02020603050405020304" pitchFamily="18" charset="0"/>
              </a:rPr>
              <a:t>WORKING OF YOLO</a:t>
            </a:r>
          </a:p>
          <a:p>
            <a:pPr algn="ctr">
              <a:lnSpc>
                <a:spcPts val="5021"/>
              </a:lnSpc>
            </a:pPr>
            <a:endParaRPr lang="en-US" sz="5021" b="1" spc="-50" dirty="0">
              <a:solidFill>
                <a:srgbClr val="0070C0"/>
              </a:solidFill>
              <a:latin typeface="Times New Roman" panose="02020603050405020304" pitchFamily="18" charset="0"/>
              <a:cs typeface="Times New Roman" panose="02020603050405020304" pitchFamily="18" charset="0"/>
            </a:endParaRPr>
          </a:p>
          <a:p>
            <a:pPr algn="ctr">
              <a:lnSpc>
                <a:spcPts val="5021"/>
              </a:lnSpc>
              <a:spcBef>
                <a:spcPct val="0"/>
              </a:spcBef>
            </a:pPr>
            <a:endParaRPr lang="en-US" sz="5021" b="1" spc="-50" dirty="0">
              <a:solidFill>
                <a:srgbClr val="0070C0"/>
              </a:solidFill>
              <a:latin typeface="Times New Roman" panose="02020603050405020304" pitchFamily="18" charset="0"/>
              <a:cs typeface="Times New Roman" panose="02020603050405020304" pitchFamily="18" charset="0"/>
            </a:endParaRPr>
          </a:p>
        </p:txBody>
      </p:sp>
      <p:sp>
        <p:nvSpPr>
          <p:cNvPr id="4" name="TextBox 4"/>
          <p:cNvSpPr txBox="1"/>
          <p:nvPr/>
        </p:nvSpPr>
        <p:spPr>
          <a:xfrm>
            <a:off x="2019901" y="1255106"/>
            <a:ext cx="14984437" cy="4275338"/>
          </a:xfrm>
          <a:prstGeom prst="rect">
            <a:avLst/>
          </a:prstGeom>
        </p:spPr>
        <p:txBody>
          <a:bodyPr lIns="0" tIns="0" rIns="0" bIns="0" rtlCol="0" anchor="t">
            <a:spAutoFit/>
          </a:bodyPr>
          <a:lstStyle/>
          <a:p>
            <a:pPr>
              <a:lnSpc>
                <a:spcPts val="4945"/>
              </a:lnSpc>
            </a:pPr>
            <a:r>
              <a:rPr lang="en-US" sz="3600" b="1" dirty="0">
                <a:solidFill>
                  <a:srgbClr val="2E2E2E"/>
                </a:solidFill>
                <a:latin typeface="Times New Roman" panose="02020603050405020304" pitchFamily="18" charset="0"/>
                <a:cs typeface="Times New Roman" panose="02020603050405020304" pitchFamily="18" charset="0"/>
              </a:rPr>
              <a:t>step 1: Input Image: </a:t>
            </a:r>
            <a:r>
              <a:rPr lang="en-US" sz="3600" dirty="0">
                <a:solidFill>
                  <a:srgbClr val="2E2E2E"/>
                </a:solidFill>
                <a:latin typeface="Times New Roman" panose="02020603050405020304" pitchFamily="18" charset="0"/>
                <a:cs typeface="Times New Roman" panose="02020603050405020304" pitchFamily="18" charset="0"/>
              </a:rPr>
              <a:t>YOLO takes an image as input.</a:t>
            </a:r>
          </a:p>
          <a:p>
            <a:pPr>
              <a:lnSpc>
                <a:spcPts val="4945"/>
              </a:lnSpc>
            </a:pPr>
            <a:endParaRPr lang="en-US" sz="3600" b="1" dirty="0">
              <a:solidFill>
                <a:srgbClr val="2E2E2E"/>
              </a:solidFill>
              <a:latin typeface="Times New Roman" panose="02020603050405020304" pitchFamily="18" charset="0"/>
              <a:cs typeface="Times New Roman" panose="02020603050405020304" pitchFamily="18" charset="0"/>
            </a:endParaRPr>
          </a:p>
          <a:p>
            <a:pPr>
              <a:lnSpc>
                <a:spcPts val="4821"/>
              </a:lnSpc>
            </a:pPr>
            <a:r>
              <a:rPr lang="en-US" sz="3600" b="1" dirty="0">
                <a:solidFill>
                  <a:srgbClr val="2E2E2E"/>
                </a:solidFill>
                <a:latin typeface="Times New Roman" panose="02020603050405020304" pitchFamily="18" charset="0"/>
                <a:cs typeface="Times New Roman" panose="02020603050405020304" pitchFamily="18" charset="0"/>
              </a:rPr>
              <a:t>Step 2:Grid Division: </a:t>
            </a:r>
            <a:r>
              <a:rPr lang="en-US" sz="3600" dirty="0">
                <a:solidFill>
                  <a:srgbClr val="2E2E2E"/>
                </a:solidFill>
                <a:latin typeface="Times New Roman" panose="02020603050405020304" pitchFamily="18" charset="0"/>
                <a:cs typeface="Times New Roman" panose="02020603050405020304" pitchFamily="18" charset="0"/>
              </a:rPr>
              <a:t>The image is divided into a grid of cells of size 13x13 0r 26x26, with each cell responsible for detecting objects within its boundaries. The grid size is determined by the input image size and the size of the network's last convolutional feature map.</a:t>
            </a:r>
          </a:p>
          <a:p>
            <a:pPr>
              <a:lnSpc>
                <a:spcPts val="4573"/>
              </a:lnSpc>
            </a:pPr>
            <a:endParaRPr lang="en-US" sz="3443" dirty="0">
              <a:solidFill>
                <a:srgbClr val="2E2E2E"/>
              </a:solidFill>
              <a:latin typeface="Canv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400" y="1866900"/>
            <a:ext cx="15566256" cy="6952994"/>
          </a:xfrm>
          <a:prstGeom prst="rect">
            <a:avLst/>
          </a:prstGeom>
        </p:spPr>
        <p:txBody>
          <a:bodyPr lIns="0" tIns="0" rIns="0" bIns="0" rtlCol="0" anchor="t">
            <a:spAutoFit/>
          </a:bodyPr>
          <a:lstStyle/>
          <a:p>
            <a:pPr>
              <a:lnSpc>
                <a:spcPts val="6140"/>
              </a:lnSpc>
            </a:pPr>
            <a:r>
              <a:rPr lang="en-US" sz="3600" b="1" dirty="0">
                <a:solidFill>
                  <a:srgbClr val="000000"/>
                </a:solidFill>
                <a:latin typeface="Times New Roman" panose="02020603050405020304" pitchFamily="18" charset="0"/>
                <a:cs typeface="Times New Roman" panose="02020603050405020304" pitchFamily="18" charset="0"/>
              </a:rPr>
              <a:t>Step 3: Feature Extraction: </a:t>
            </a:r>
            <a:r>
              <a:rPr lang="en-US" sz="3600" dirty="0">
                <a:solidFill>
                  <a:srgbClr val="000000"/>
                </a:solidFill>
                <a:latin typeface="Times New Roman" panose="02020603050405020304" pitchFamily="18" charset="0"/>
                <a:cs typeface="Times New Roman" panose="02020603050405020304" pitchFamily="18" charset="0"/>
              </a:rPr>
              <a:t>Each cell undergoes feature extraction through a  pre-trained Convolutional Neural Network (CNN). This CNN has been  trained on a large dataset to learn features relevant for object  detection. The choice of the network architecture often taken from established models like </a:t>
            </a:r>
            <a:r>
              <a:rPr lang="en-US" sz="3600" u="sng" dirty="0" err="1">
                <a:solidFill>
                  <a:srgbClr val="000000"/>
                </a:solidFill>
                <a:latin typeface="Times New Roman" panose="02020603050405020304" pitchFamily="18" charset="0"/>
                <a:cs typeface="Times New Roman" panose="02020603050405020304" pitchFamily="18" charset="0"/>
                <a:hlinkClick r:id="rId2" tooltip="https://arxiv.org/abs/1611.05431"/>
              </a:rPr>
              <a:t>ResNeXt</a:t>
            </a:r>
            <a:r>
              <a:rPr lang="en-US" sz="3600" u="sng" dirty="0">
                <a:solidFill>
                  <a:srgbClr val="000000"/>
                </a:solidFill>
                <a:latin typeface="Times New Roman" panose="02020603050405020304" pitchFamily="18" charset="0"/>
                <a:cs typeface="Times New Roman" panose="02020603050405020304" pitchFamily="18" charset="0"/>
                <a:hlinkClick r:id="rId2" tooltip="https://arxiv.org/abs/1611.05431"/>
              </a:rPr>
              <a:t> </a:t>
            </a:r>
            <a:r>
              <a:rPr lang="en-US" sz="3600" dirty="0">
                <a:solidFill>
                  <a:srgbClr val="000000"/>
                </a:solidFill>
                <a:latin typeface="Times New Roman" panose="02020603050405020304" pitchFamily="18" charset="0"/>
                <a:cs typeface="Times New Roman" panose="02020603050405020304" pitchFamily="18" charset="0"/>
              </a:rPr>
              <a:t>or </a:t>
            </a:r>
            <a:r>
              <a:rPr lang="en-US" sz="3600" u="sng" dirty="0">
                <a:solidFill>
                  <a:srgbClr val="000000"/>
                </a:solidFill>
                <a:latin typeface="Times New Roman" panose="02020603050405020304" pitchFamily="18" charset="0"/>
                <a:cs typeface="Times New Roman" panose="02020603050405020304" pitchFamily="18" charset="0"/>
                <a:hlinkClick r:id="rId3" tooltip="https://pjreddie.com/darknet/yolo/"/>
              </a:rPr>
              <a:t>Darknet</a:t>
            </a:r>
            <a:r>
              <a:rPr lang="en-US" sz="3600" dirty="0">
                <a:solidFill>
                  <a:srgbClr val="000000"/>
                </a:solidFill>
                <a:latin typeface="Times New Roman" panose="02020603050405020304" pitchFamily="18" charset="0"/>
                <a:cs typeface="Times New Roman" panose="02020603050405020304" pitchFamily="18" charset="0"/>
              </a:rPr>
              <a:t>.</a:t>
            </a:r>
          </a:p>
          <a:p>
            <a:pPr>
              <a:lnSpc>
                <a:spcPts val="6140"/>
              </a:lnSpc>
            </a:pPr>
            <a:endParaRPr lang="en-US" sz="3600" dirty="0">
              <a:solidFill>
                <a:srgbClr val="000000"/>
              </a:solidFill>
              <a:latin typeface="Times New Roman" panose="02020603050405020304" pitchFamily="18" charset="0"/>
              <a:cs typeface="Times New Roman" panose="02020603050405020304" pitchFamily="18" charset="0"/>
            </a:endParaRPr>
          </a:p>
          <a:p>
            <a:pPr>
              <a:lnSpc>
                <a:spcPts val="6140"/>
              </a:lnSpc>
            </a:pPr>
            <a:r>
              <a:rPr lang="en-US" sz="3600" b="1" dirty="0">
                <a:solidFill>
                  <a:srgbClr val="000000"/>
                </a:solidFill>
                <a:latin typeface="Times New Roman" panose="02020603050405020304" pitchFamily="18" charset="0"/>
                <a:cs typeface="Times New Roman" panose="02020603050405020304" pitchFamily="18" charset="0"/>
              </a:rPr>
              <a:t>Step 4:Objectness Score: </a:t>
            </a:r>
            <a:r>
              <a:rPr lang="en-US" sz="3600" dirty="0">
                <a:solidFill>
                  <a:srgbClr val="000000"/>
                </a:solidFill>
                <a:latin typeface="Times New Roman" panose="02020603050405020304" pitchFamily="18" charset="0"/>
                <a:cs typeface="Times New Roman" panose="02020603050405020304" pitchFamily="18" charset="0"/>
              </a:rPr>
              <a:t>YOLO predicts an </a:t>
            </a:r>
            <a:r>
              <a:rPr lang="en-US" sz="3600" dirty="0" err="1">
                <a:solidFill>
                  <a:srgbClr val="000000"/>
                </a:solidFill>
                <a:latin typeface="Times New Roman" panose="02020603050405020304" pitchFamily="18" charset="0"/>
                <a:cs typeface="Times New Roman" panose="02020603050405020304" pitchFamily="18" charset="0"/>
              </a:rPr>
              <a:t>objectness</a:t>
            </a:r>
            <a:r>
              <a:rPr lang="en-US" sz="3600" dirty="0">
                <a:solidFill>
                  <a:srgbClr val="000000"/>
                </a:solidFill>
                <a:latin typeface="Times New Roman" panose="02020603050405020304" pitchFamily="18" charset="0"/>
                <a:cs typeface="Times New Roman" panose="02020603050405020304" pitchFamily="18" charset="0"/>
              </a:rPr>
              <a:t> score for each cell  using a logistic regression function. This score determines the  probability of an object being present in the cell.</a:t>
            </a:r>
          </a:p>
          <a:p>
            <a:pPr>
              <a:lnSpc>
                <a:spcPts val="6140"/>
              </a:lnSpc>
            </a:pPr>
            <a:endParaRPr lang="en-US" sz="3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37888" y="4134127"/>
            <a:ext cx="10405656" cy="5124173"/>
          </a:xfrm>
          <a:custGeom>
            <a:avLst/>
            <a:gdLst/>
            <a:ahLst/>
            <a:cxnLst/>
            <a:rect l="l" t="t" r="r" b="b"/>
            <a:pathLst>
              <a:path w="10405656" h="5124173">
                <a:moveTo>
                  <a:pt x="0" y="0"/>
                </a:moveTo>
                <a:lnTo>
                  <a:pt x="10405656" y="0"/>
                </a:lnTo>
                <a:lnTo>
                  <a:pt x="10405656" y="5124173"/>
                </a:lnTo>
                <a:lnTo>
                  <a:pt x="0" y="5124173"/>
                </a:lnTo>
                <a:lnTo>
                  <a:pt x="0" y="0"/>
                </a:lnTo>
                <a:close/>
              </a:path>
            </a:pathLst>
          </a:custGeom>
          <a:blipFill>
            <a:blip r:embed="rId2"/>
            <a:stretch>
              <a:fillRect r="-6695"/>
            </a:stretch>
          </a:blipFill>
        </p:spPr>
      </p:sp>
      <p:sp>
        <p:nvSpPr>
          <p:cNvPr id="3" name="TextBox 3"/>
          <p:cNvSpPr txBox="1"/>
          <p:nvPr/>
        </p:nvSpPr>
        <p:spPr>
          <a:xfrm>
            <a:off x="1028700" y="1622318"/>
            <a:ext cx="16658838" cy="2133878"/>
          </a:xfrm>
          <a:prstGeom prst="rect">
            <a:avLst/>
          </a:prstGeom>
        </p:spPr>
        <p:txBody>
          <a:bodyPr lIns="0" tIns="0" rIns="0" bIns="0" rtlCol="0" anchor="t">
            <a:spAutoFit/>
          </a:bodyPr>
          <a:lstStyle/>
          <a:p>
            <a:pPr>
              <a:lnSpc>
                <a:spcPts val="5689"/>
              </a:lnSpc>
            </a:pPr>
            <a:r>
              <a:rPr lang="en-US" sz="3600" b="1" dirty="0">
                <a:solidFill>
                  <a:srgbClr val="000000"/>
                </a:solidFill>
                <a:latin typeface="Times New Roman" panose="02020603050405020304" pitchFamily="18" charset="0"/>
                <a:cs typeface="Times New Roman" panose="02020603050405020304" pitchFamily="18" charset="0"/>
              </a:rPr>
              <a:t>Step 5: Class Probability: </a:t>
            </a:r>
            <a:r>
              <a:rPr lang="en-US" sz="3600" dirty="0">
                <a:solidFill>
                  <a:srgbClr val="000000"/>
                </a:solidFill>
                <a:latin typeface="Times New Roman" panose="02020603050405020304" pitchFamily="18" charset="0"/>
                <a:cs typeface="Times New Roman" panose="02020603050405020304" pitchFamily="18" charset="0"/>
              </a:rPr>
              <a:t>For cells predicting an object, YOLO uses a </a:t>
            </a:r>
            <a:r>
              <a:rPr lang="en-US" sz="3600" dirty="0" err="1">
                <a:solidFill>
                  <a:srgbClr val="000000"/>
                </a:solidFill>
                <a:latin typeface="Times New Roman" panose="02020603050405020304" pitchFamily="18" charset="0"/>
                <a:cs typeface="Times New Roman" panose="02020603050405020304" pitchFamily="18" charset="0"/>
              </a:rPr>
              <a:t>softmax</a:t>
            </a:r>
            <a:r>
              <a:rPr lang="en-US" sz="3600" dirty="0">
                <a:solidFill>
                  <a:srgbClr val="000000"/>
                </a:solidFill>
                <a:latin typeface="Times New Roman" panose="02020603050405020304" pitchFamily="18" charset="0"/>
                <a:cs typeface="Times New Roman" panose="02020603050405020304" pitchFamily="18" charset="0"/>
              </a:rPr>
              <a:t> function to predict the object's class and its probability.</a:t>
            </a:r>
          </a:p>
          <a:p>
            <a:pPr>
              <a:lnSpc>
                <a:spcPts val="5689"/>
              </a:lnSpc>
            </a:pPr>
            <a:endParaRPr lang="en-US" sz="3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86073" y="3967500"/>
            <a:ext cx="11437180" cy="5674352"/>
          </a:xfrm>
          <a:custGeom>
            <a:avLst/>
            <a:gdLst/>
            <a:ahLst/>
            <a:cxnLst/>
            <a:rect l="l" t="t" r="r" b="b"/>
            <a:pathLst>
              <a:path w="11437180" h="5674352">
                <a:moveTo>
                  <a:pt x="0" y="0"/>
                </a:moveTo>
                <a:lnTo>
                  <a:pt x="11437181" y="0"/>
                </a:lnTo>
                <a:lnTo>
                  <a:pt x="11437181" y="5674353"/>
                </a:lnTo>
                <a:lnTo>
                  <a:pt x="0" y="5674353"/>
                </a:lnTo>
                <a:lnTo>
                  <a:pt x="0" y="0"/>
                </a:lnTo>
                <a:close/>
              </a:path>
            </a:pathLst>
          </a:custGeom>
          <a:blipFill>
            <a:blip r:embed="rId2"/>
            <a:stretch>
              <a:fillRect r="-7495"/>
            </a:stretch>
          </a:blipFill>
        </p:spPr>
      </p:sp>
      <p:sp>
        <p:nvSpPr>
          <p:cNvPr id="3" name="TextBox 3"/>
          <p:cNvSpPr txBox="1"/>
          <p:nvPr/>
        </p:nvSpPr>
        <p:spPr>
          <a:xfrm>
            <a:off x="1371600" y="1409700"/>
            <a:ext cx="16056024" cy="3027752"/>
          </a:xfrm>
          <a:prstGeom prst="rect">
            <a:avLst/>
          </a:prstGeom>
        </p:spPr>
        <p:txBody>
          <a:bodyPr wrap="square" lIns="0" tIns="0" rIns="0" bIns="0" rtlCol="0" anchor="t">
            <a:spAutoFit/>
          </a:bodyPr>
          <a:lstStyle/>
          <a:p>
            <a:pPr>
              <a:lnSpc>
                <a:spcPts val="6018"/>
              </a:lnSpc>
            </a:pPr>
            <a:r>
              <a:rPr lang="en-US" sz="3600" b="1" dirty="0">
                <a:solidFill>
                  <a:srgbClr val="000000"/>
                </a:solidFill>
                <a:latin typeface="Times New Roman" panose="02020603050405020304" pitchFamily="18" charset="0"/>
                <a:cs typeface="Times New Roman" panose="02020603050405020304" pitchFamily="18" charset="0"/>
              </a:rPr>
              <a:t>Step 6: Bounding Box Prediction: </a:t>
            </a:r>
            <a:r>
              <a:rPr lang="en-US" sz="3600" dirty="0">
                <a:solidFill>
                  <a:srgbClr val="000000"/>
                </a:solidFill>
                <a:latin typeface="Times New Roman" panose="02020603050405020304" pitchFamily="18" charset="0"/>
                <a:cs typeface="Times New Roman" panose="02020603050405020304" pitchFamily="18" charset="0"/>
              </a:rPr>
              <a:t>YOLO predicts the bounding box for each detected object in relation to the cell size. The bounding box is represented by its center coordinates, width, and height.</a:t>
            </a:r>
          </a:p>
          <a:p>
            <a:pPr>
              <a:lnSpc>
                <a:spcPts val="6018"/>
              </a:lnSpc>
            </a:pPr>
            <a:endParaRPr lang="en-US" sz="4299" dirty="0">
              <a:solidFill>
                <a:srgbClr val="000000"/>
              </a:solidFill>
              <a:latin typeface="Canva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90788" y="3866675"/>
            <a:ext cx="5841002" cy="5391625"/>
          </a:xfrm>
          <a:custGeom>
            <a:avLst/>
            <a:gdLst/>
            <a:ahLst/>
            <a:cxnLst/>
            <a:rect l="l" t="t" r="r" b="b"/>
            <a:pathLst>
              <a:path w="5841002" h="5391625">
                <a:moveTo>
                  <a:pt x="0" y="0"/>
                </a:moveTo>
                <a:lnTo>
                  <a:pt x="5841002" y="0"/>
                </a:lnTo>
                <a:lnTo>
                  <a:pt x="5841002" y="5391625"/>
                </a:lnTo>
                <a:lnTo>
                  <a:pt x="0" y="5391625"/>
                </a:lnTo>
                <a:lnTo>
                  <a:pt x="0" y="0"/>
                </a:lnTo>
                <a:close/>
              </a:path>
            </a:pathLst>
          </a:custGeom>
          <a:blipFill>
            <a:blip r:embed="rId2"/>
            <a:stretch>
              <a:fillRect t="-9471" b="-9471"/>
            </a:stretch>
          </a:blipFill>
        </p:spPr>
      </p:sp>
      <p:sp>
        <p:nvSpPr>
          <p:cNvPr id="3" name="TextBox 3"/>
          <p:cNvSpPr txBox="1"/>
          <p:nvPr/>
        </p:nvSpPr>
        <p:spPr>
          <a:xfrm>
            <a:off x="890087" y="1257300"/>
            <a:ext cx="15264313" cy="2794020"/>
          </a:xfrm>
          <a:prstGeom prst="rect">
            <a:avLst/>
          </a:prstGeom>
        </p:spPr>
        <p:txBody>
          <a:bodyPr wrap="square" lIns="0" tIns="0" rIns="0" bIns="0" rtlCol="0" anchor="t">
            <a:spAutoFit/>
          </a:bodyPr>
          <a:lstStyle/>
          <a:p>
            <a:pPr>
              <a:lnSpc>
                <a:spcPts val="5598"/>
              </a:lnSpc>
            </a:pPr>
            <a:r>
              <a:rPr lang="en-US" sz="3600" b="1" dirty="0">
                <a:solidFill>
                  <a:srgbClr val="000000"/>
                </a:solidFill>
                <a:latin typeface="Times New Roman" panose="02020603050405020304" pitchFamily="18" charset="0"/>
                <a:cs typeface="Times New Roman" panose="02020603050405020304" pitchFamily="18" charset="0"/>
              </a:rPr>
              <a:t>Step 7 : Non-Maximum Suppression (NMS): </a:t>
            </a:r>
            <a:r>
              <a:rPr lang="en-US" sz="3600" dirty="0">
                <a:solidFill>
                  <a:srgbClr val="000000"/>
                </a:solidFill>
                <a:latin typeface="Times New Roman" panose="02020603050405020304" pitchFamily="18" charset="0"/>
                <a:cs typeface="Times New Roman" panose="02020603050405020304" pitchFamily="18" charset="0"/>
              </a:rPr>
              <a:t>To enhance accuracy, YOLO performs NMS on predicted bounding boxes. NMS removes redundant boxes by eliminating overlapping boxes with lower confidence scores.</a:t>
            </a:r>
          </a:p>
          <a:p>
            <a:pPr>
              <a:lnSpc>
                <a:spcPts val="5598"/>
              </a:lnSpc>
            </a:pPr>
            <a:endParaRPr lang="en-US" sz="3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4166713"/>
            <a:ext cx="5841002" cy="5391625"/>
          </a:xfrm>
          <a:custGeom>
            <a:avLst/>
            <a:gdLst/>
            <a:ahLst/>
            <a:cxnLst/>
            <a:rect l="l" t="t" r="r" b="b"/>
            <a:pathLst>
              <a:path w="5841002" h="5391625">
                <a:moveTo>
                  <a:pt x="0" y="0"/>
                </a:moveTo>
                <a:lnTo>
                  <a:pt x="5841002" y="0"/>
                </a:lnTo>
                <a:lnTo>
                  <a:pt x="5841002" y="5391624"/>
                </a:lnTo>
                <a:lnTo>
                  <a:pt x="0" y="5391624"/>
                </a:lnTo>
                <a:lnTo>
                  <a:pt x="0" y="0"/>
                </a:lnTo>
                <a:close/>
              </a:path>
            </a:pathLst>
          </a:custGeom>
          <a:blipFill>
            <a:blip r:embed="rId2"/>
            <a:stretch>
              <a:fillRect t="-9471" b="-9471"/>
            </a:stretch>
          </a:blipFill>
        </p:spPr>
      </p:sp>
      <p:sp>
        <p:nvSpPr>
          <p:cNvPr id="3" name="Freeform 3"/>
          <p:cNvSpPr/>
          <p:nvPr/>
        </p:nvSpPr>
        <p:spPr>
          <a:xfrm>
            <a:off x="9701211" y="3653811"/>
            <a:ext cx="4482875" cy="5904527"/>
          </a:xfrm>
          <a:custGeom>
            <a:avLst/>
            <a:gdLst/>
            <a:ahLst/>
            <a:cxnLst/>
            <a:rect l="l" t="t" r="r" b="b"/>
            <a:pathLst>
              <a:path w="4482875" h="5904527">
                <a:moveTo>
                  <a:pt x="0" y="0"/>
                </a:moveTo>
                <a:lnTo>
                  <a:pt x="4482874" y="0"/>
                </a:lnTo>
                <a:lnTo>
                  <a:pt x="4482874" y="5904526"/>
                </a:lnTo>
                <a:lnTo>
                  <a:pt x="0" y="5904526"/>
                </a:lnTo>
                <a:lnTo>
                  <a:pt x="0" y="0"/>
                </a:lnTo>
                <a:close/>
              </a:path>
            </a:pathLst>
          </a:custGeom>
          <a:blipFill>
            <a:blip r:embed="rId3"/>
            <a:stretch>
              <a:fillRect/>
            </a:stretch>
          </a:blipFill>
        </p:spPr>
      </p:sp>
      <p:sp>
        <p:nvSpPr>
          <p:cNvPr id="4" name="TextBox 4"/>
          <p:cNvSpPr txBox="1"/>
          <p:nvPr/>
        </p:nvSpPr>
        <p:spPr>
          <a:xfrm>
            <a:off x="1280612" y="1104900"/>
            <a:ext cx="15726775" cy="2801216"/>
          </a:xfrm>
          <a:prstGeom prst="rect">
            <a:avLst/>
          </a:prstGeom>
        </p:spPr>
        <p:txBody>
          <a:bodyPr wrap="square" lIns="0" tIns="0" rIns="0" bIns="0" rtlCol="0" anchor="t">
            <a:spAutoFit/>
          </a:bodyPr>
          <a:lstStyle/>
          <a:p>
            <a:pPr>
              <a:lnSpc>
                <a:spcPts val="5598"/>
              </a:lnSpc>
            </a:pPr>
            <a:r>
              <a:rPr lang="en-US" sz="3600" b="1" dirty="0">
                <a:solidFill>
                  <a:srgbClr val="000000"/>
                </a:solidFill>
                <a:latin typeface="Times New Roman" panose="02020603050405020304" pitchFamily="18" charset="0"/>
                <a:cs typeface="Times New Roman" panose="02020603050405020304" pitchFamily="18" charset="0"/>
              </a:rPr>
              <a:t>Step 8:Intersection Over Union(IOU): </a:t>
            </a:r>
            <a:r>
              <a:rPr lang="en-US" sz="3600" dirty="0">
                <a:solidFill>
                  <a:srgbClr val="000000"/>
                </a:solidFill>
                <a:latin typeface="Times New Roman" panose="02020603050405020304" pitchFamily="18" charset="0"/>
                <a:cs typeface="Times New Roman" panose="02020603050405020304" pitchFamily="18" charset="0"/>
              </a:rPr>
              <a:t>A better alternative is to use a quantitative measure to score how the ground-truth and predicted boxes match. This measure is the intersection over union (</a:t>
            </a:r>
            <a:r>
              <a:rPr lang="en-US" sz="3600" dirty="0" err="1">
                <a:solidFill>
                  <a:srgbClr val="000000"/>
                </a:solidFill>
                <a:latin typeface="Times New Roman" panose="02020603050405020304" pitchFamily="18" charset="0"/>
                <a:cs typeface="Times New Roman" panose="02020603050405020304" pitchFamily="18" charset="0"/>
              </a:rPr>
              <a:t>IoU</a:t>
            </a:r>
            <a:r>
              <a:rPr lang="en-US" sz="3600" dirty="0">
                <a:solidFill>
                  <a:srgbClr val="000000"/>
                </a:solidFill>
                <a:latin typeface="Times New Roman" panose="02020603050405020304" pitchFamily="18" charset="0"/>
                <a:cs typeface="Times New Roman" panose="02020603050405020304" pitchFamily="18" charset="0"/>
              </a:rPr>
              <a:t>). The </a:t>
            </a:r>
            <a:r>
              <a:rPr lang="en-US" sz="3600" dirty="0" err="1">
                <a:solidFill>
                  <a:srgbClr val="000000"/>
                </a:solidFill>
                <a:latin typeface="Times New Roman" panose="02020603050405020304" pitchFamily="18" charset="0"/>
                <a:cs typeface="Times New Roman" panose="02020603050405020304" pitchFamily="18" charset="0"/>
              </a:rPr>
              <a:t>IoU</a:t>
            </a:r>
            <a:r>
              <a:rPr lang="en-US" sz="3600" dirty="0">
                <a:solidFill>
                  <a:srgbClr val="000000"/>
                </a:solidFill>
                <a:latin typeface="Times New Roman" panose="02020603050405020304" pitchFamily="18" charset="0"/>
                <a:cs typeface="Times New Roman" panose="02020603050405020304" pitchFamily="18" charset="0"/>
              </a:rPr>
              <a:t> helps to know if a region has an object or not.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38350" y="1519054"/>
            <a:ext cx="14211300" cy="3153877"/>
          </a:xfrm>
          <a:prstGeom prst="rect">
            <a:avLst/>
          </a:prstGeom>
        </p:spPr>
        <p:txBody>
          <a:bodyPr wrap="square" lIns="0" tIns="0" rIns="0" bIns="0" rtlCol="0" anchor="t">
            <a:spAutoFit/>
          </a:bodyPr>
          <a:lstStyle/>
          <a:p>
            <a:pPr>
              <a:lnSpc>
                <a:spcPts val="5013"/>
              </a:lnSpc>
            </a:pPr>
            <a:r>
              <a:rPr lang="en-US" sz="3600" dirty="0">
                <a:solidFill>
                  <a:srgbClr val="000000"/>
                </a:solidFill>
                <a:latin typeface="Times New Roman" panose="02020603050405020304" pitchFamily="18" charset="0"/>
                <a:cs typeface="Times New Roman" panose="02020603050405020304" pitchFamily="18" charset="0"/>
              </a:rPr>
              <a:t>Intersection Over Union(IOU):As a summary, the </a:t>
            </a:r>
            <a:r>
              <a:rPr lang="en-US" sz="3600" dirty="0" err="1">
                <a:solidFill>
                  <a:srgbClr val="000000"/>
                </a:solidFill>
                <a:latin typeface="Times New Roman" panose="02020603050405020304" pitchFamily="18" charset="0"/>
                <a:cs typeface="Times New Roman" panose="02020603050405020304" pitchFamily="18" charset="0"/>
              </a:rPr>
              <a:t>IoU</a:t>
            </a:r>
            <a:r>
              <a:rPr lang="en-US" sz="3600" dirty="0">
                <a:solidFill>
                  <a:srgbClr val="000000"/>
                </a:solidFill>
                <a:latin typeface="Times New Roman" panose="02020603050405020304" pitchFamily="18" charset="0"/>
                <a:cs typeface="Times New Roman" panose="02020603050405020304" pitchFamily="18" charset="0"/>
              </a:rPr>
              <a:t> score measures how close is the predicted box to the ground-truth box. It ranges from 0.0 to 1.0 where 1.0 is the optimal result. When the </a:t>
            </a:r>
            <a:r>
              <a:rPr lang="en-US" sz="3600" dirty="0" err="1">
                <a:solidFill>
                  <a:srgbClr val="000000"/>
                </a:solidFill>
                <a:latin typeface="Times New Roman" panose="02020603050405020304" pitchFamily="18" charset="0"/>
                <a:cs typeface="Times New Roman" panose="02020603050405020304" pitchFamily="18" charset="0"/>
              </a:rPr>
              <a:t>IoU</a:t>
            </a:r>
            <a:r>
              <a:rPr lang="en-US" sz="3600" dirty="0">
                <a:solidFill>
                  <a:srgbClr val="000000"/>
                </a:solidFill>
                <a:latin typeface="Times New Roman" panose="02020603050405020304" pitchFamily="18" charset="0"/>
                <a:cs typeface="Times New Roman" panose="02020603050405020304" pitchFamily="18" charset="0"/>
              </a:rPr>
              <a:t> is greater than the threshold, then the box is classified as Positive as it surrounds an object. Otherwise, it is classified as Negative.</a:t>
            </a:r>
          </a:p>
        </p:txBody>
      </p:sp>
      <p:sp>
        <p:nvSpPr>
          <p:cNvPr id="3" name="Freeform 3"/>
          <p:cNvSpPr/>
          <p:nvPr/>
        </p:nvSpPr>
        <p:spPr>
          <a:xfrm>
            <a:off x="3861888" y="5614069"/>
            <a:ext cx="8850037" cy="1088554"/>
          </a:xfrm>
          <a:custGeom>
            <a:avLst/>
            <a:gdLst/>
            <a:ahLst/>
            <a:cxnLst/>
            <a:rect l="l" t="t" r="r" b="b"/>
            <a:pathLst>
              <a:path w="8850037" h="1088554">
                <a:moveTo>
                  <a:pt x="0" y="0"/>
                </a:moveTo>
                <a:lnTo>
                  <a:pt x="8850037" y="0"/>
                </a:lnTo>
                <a:lnTo>
                  <a:pt x="8850037" y="1088554"/>
                </a:lnTo>
                <a:lnTo>
                  <a:pt x="0" y="1088554"/>
                </a:lnTo>
                <a:lnTo>
                  <a:pt x="0" y="0"/>
                </a:lnTo>
                <a:close/>
              </a:path>
            </a:pathLst>
          </a:custGeom>
          <a:blipFill>
            <a:blip r:embed="rId2"/>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0595" y="3376121"/>
            <a:ext cx="7543832" cy="4150383"/>
          </a:xfrm>
          <a:custGeom>
            <a:avLst/>
            <a:gdLst/>
            <a:ahLst/>
            <a:cxnLst/>
            <a:rect l="l" t="t" r="r" b="b"/>
            <a:pathLst>
              <a:path w="7543832" h="4150383">
                <a:moveTo>
                  <a:pt x="0" y="0"/>
                </a:moveTo>
                <a:lnTo>
                  <a:pt x="7543831" y="0"/>
                </a:lnTo>
                <a:lnTo>
                  <a:pt x="7543831" y="4150383"/>
                </a:lnTo>
                <a:lnTo>
                  <a:pt x="0" y="4150383"/>
                </a:lnTo>
                <a:lnTo>
                  <a:pt x="0" y="0"/>
                </a:lnTo>
                <a:close/>
              </a:path>
            </a:pathLst>
          </a:custGeom>
          <a:blipFill>
            <a:blip r:embed="rId2"/>
            <a:stretch>
              <a:fillRect/>
            </a:stretch>
          </a:blipFill>
        </p:spPr>
      </p:sp>
      <p:sp>
        <p:nvSpPr>
          <p:cNvPr id="3" name="Freeform 3"/>
          <p:cNvSpPr/>
          <p:nvPr/>
        </p:nvSpPr>
        <p:spPr>
          <a:xfrm>
            <a:off x="9239956" y="3376121"/>
            <a:ext cx="7787449" cy="4178396"/>
          </a:xfrm>
          <a:custGeom>
            <a:avLst/>
            <a:gdLst/>
            <a:ahLst/>
            <a:cxnLst/>
            <a:rect l="l" t="t" r="r" b="b"/>
            <a:pathLst>
              <a:path w="7787449" h="4178396">
                <a:moveTo>
                  <a:pt x="0" y="0"/>
                </a:moveTo>
                <a:lnTo>
                  <a:pt x="7787449" y="0"/>
                </a:lnTo>
                <a:lnTo>
                  <a:pt x="7787449" y="4178396"/>
                </a:lnTo>
                <a:lnTo>
                  <a:pt x="0" y="4178396"/>
                </a:lnTo>
                <a:lnTo>
                  <a:pt x="0" y="0"/>
                </a:lnTo>
                <a:close/>
              </a:path>
            </a:pathLst>
          </a:custGeom>
          <a:blipFill>
            <a:blip r:embed="rId3"/>
            <a:stretch>
              <a:fillRect/>
            </a:stretch>
          </a:blipFill>
        </p:spPr>
      </p:sp>
      <p:sp>
        <p:nvSpPr>
          <p:cNvPr id="4" name="TextBox 4"/>
          <p:cNvSpPr txBox="1"/>
          <p:nvPr/>
        </p:nvSpPr>
        <p:spPr>
          <a:xfrm>
            <a:off x="1534643" y="1866900"/>
            <a:ext cx="15218714" cy="587634"/>
          </a:xfrm>
          <a:prstGeom prst="rect">
            <a:avLst/>
          </a:prstGeom>
        </p:spPr>
        <p:txBody>
          <a:bodyPr lIns="0" tIns="0" rIns="0" bIns="0" rtlCol="0" anchor="t">
            <a:spAutoFit/>
          </a:bodyPr>
          <a:lstStyle/>
          <a:p>
            <a:pPr>
              <a:lnSpc>
                <a:spcPts val="4834"/>
              </a:lnSpc>
            </a:pPr>
            <a:r>
              <a:rPr lang="en-US" sz="3453" b="1" dirty="0">
                <a:solidFill>
                  <a:srgbClr val="000000"/>
                </a:solidFill>
                <a:latin typeface="Times New Roman" panose="02020603050405020304" pitchFamily="18" charset="0"/>
                <a:cs typeface="Times New Roman" panose="02020603050405020304" pitchFamily="18" charset="0"/>
              </a:rPr>
              <a:t>Intersection Over Union(IOU):</a:t>
            </a:r>
            <a:r>
              <a:rPr lang="en-US" sz="3453" dirty="0">
                <a:solidFill>
                  <a:srgbClr val="000000"/>
                </a:solidFill>
                <a:latin typeface="Times New Roman" panose="02020603050405020304" pitchFamily="18" charset="0"/>
                <a:cs typeface="Times New Roman" panose="02020603050405020304" pitchFamily="18" charset="0"/>
              </a:rPr>
              <a:t>Performing Non max Suppression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98135" y="3110340"/>
            <a:ext cx="7786235" cy="4301130"/>
          </a:xfrm>
          <a:custGeom>
            <a:avLst/>
            <a:gdLst/>
            <a:ahLst/>
            <a:cxnLst/>
            <a:rect l="l" t="t" r="r" b="b"/>
            <a:pathLst>
              <a:path w="7786235" h="4301130">
                <a:moveTo>
                  <a:pt x="0" y="0"/>
                </a:moveTo>
                <a:lnTo>
                  <a:pt x="7786235" y="0"/>
                </a:lnTo>
                <a:lnTo>
                  <a:pt x="7786235" y="4301130"/>
                </a:lnTo>
                <a:lnTo>
                  <a:pt x="0" y="4301130"/>
                </a:lnTo>
                <a:lnTo>
                  <a:pt x="0" y="0"/>
                </a:lnTo>
                <a:close/>
              </a:path>
            </a:pathLst>
          </a:custGeom>
          <a:blipFill>
            <a:blip r:embed="rId2"/>
            <a:stretch>
              <a:fillRect/>
            </a:stretch>
          </a:blipFill>
        </p:spPr>
      </p:sp>
      <p:sp>
        <p:nvSpPr>
          <p:cNvPr id="3" name="Freeform 3"/>
          <p:cNvSpPr/>
          <p:nvPr/>
        </p:nvSpPr>
        <p:spPr>
          <a:xfrm>
            <a:off x="1028700" y="3110340"/>
            <a:ext cx="8170811" cy="4543291"/>
          </a:xfrm>
          <a:custGeom>
            <a:avLst/>
            <a:gdLst/>
            <a:ahLst/>
            <a:cxnLst/>
            <a:rect l="l" t="t" r="r" b="b"/>
            <a:pathLst>
              <a:path w="8170811" h="4543291">
                <a:moveTo>
                  <a:pt x="0" y="0"/>
                </a:moveTo>
                <a:lnTo>
                  <a:pt x="8170811" y="0"/>
                </a:lnTo>
                <a:lnTo>
                  <a:pt x="8170811" y="4543291"/>
                </a:lnTo>
                <a:lnTo>
                  <a:pt x="0" y="4543291"/>
                </a:lnTo>
                <a:lnTo>
                  <a:pt x="0" y="0"/>
                </a:lnTo>
                <a:close/>
              </a:path>
            </a:pathLst>
          </a:custGeom>
          <a:blipFill>
            <a:blip r:embed="rId3"/>
            <a:stretch>
              <a:fillRect/>
            </a:stretch>
          </a:blipFill>
        </p:spPr>
      </p:sp>
      <p:sp>
        <p:nvSpPr>
          <p:cNvPr id="4" name="TextBox 4"/>
          <p:cNvSpPr txBox="1"/>
          <p:nvPr/>
        </p:nvSpPr>
        <p:spPr>
          <a:xfrm>
            <a:off x="1028700" y="1346190"/>
            <a:ext cx="15218714" cy="565476"/>
          </a:xfrm>
          <a:prstGeom prst="rect">
            <a:avLst/>
          </a:prstGeom>
        </p:spPr>
        <p:txBody>
          <a:bodyPr lIns="0" tIns="0" rIns="0" bIns="0" rtlCol="0" anchor="t">
            <a:spAutoFit/>
          </a:bodyPr>
          <a:lstStyle/>
          <a:p>
            <a:pPr>
              <a:lnSpc>
                <a:spcPts val="4834"/>
              </a:lnSpc>
            </a:pPr>
            <a:r>
              <a:rPr lang="en-US" sz="3600" dirty="0">
                <a:solidFill>
                  <a:srgbClr val="000000"/>
                </a:solidFill>
                <a:latin typeface="Times New Roman" panose="02020603050405020304" pitchFamily="18" charset="0"/>
                <a:cs typeface="Times New Roman" panose="02020603050405020304" pitchFamily="18" charset="0"/>
              </a:rPr>
              <a:t>Another Issue in Object Detection: Anchor Boxes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50238" y="3491907"/>
            <a:ext cx="5194820" cy="5775373"/>
          </a:xfrm>
          <a:custGeom>
            <a:avLst/>
            <a:gdLst/>
            <a:ahLst/>
            <a:cxnLst/>
            <a:rect l="l" t="t" r="r" b="b"/>
            <a:pathLst>
              <a:path w="5194820" h="5775373">
                <a:moveTo>
                  <a:pt x="0" y="0"/>
                </a:moveTo>
                <a:lnTo>
                  <a:pt x="5194820" y="0"/>
                </a:lnTo>
                <a:lnTo>
                  <a:pt x="5194820" y="5775373"/>
                </a:lnTo>
                <a:lnTo>
                  <a:pt x="0" y="5775373"/>
                </a:lnTo>
                <a:lnTo>
                  <a:pt x="0" y="0"/>
                </a:lnTo>
                <a:close/>
              </a:path>
            </a:pathLst>
          </a:custGeom>
          <a:blipFill>
            <a:blip r:embed="rId2"/>
            <a:stretch>
              <a:fillRect r="-107202"/>
            </a:stretch>
          </a:blipFill>
        </p:spPr>
      </p:sp>
      <p:sp>
        <p:nvSpPr>
          <p:cNvPr id="3" name="TextBox 3"/>
          <p:cNvSpPr txBox="1"/>
          <p:nvPr/>
        </p:nvSpPr>
        <p:spPr>
          <a:xfrm>
            <a:off x="332375" y="697886"/>
            <a:ext cx="17623251" cy="2825453"/>
          </a:xfrm>
          <a:prstGeom prst="rect">
            <a:avLst/>
          </a:prstGeom>
        </p:spPr>
        <p:txBody>
          <a:bodyPr lIns="0" tIns="0" rIns="0" bIns="0" rtlCol="0" anchor="t">
            <a:spAutoFit/>
          </a:bodyPr>
          <a:lstStyle/>
          <a:p>
            <a:pPr marL="863428" lvl="1" indent="-431714">
              <a:lnSpc>
                <a:spcPts val="5598"/>
              </a:lnSpc>
              <a:buFont typeface="Arial"/>
              <a:buChar char="•"/>
            </a:pPr>
            <a:r>
              <a:rPr lang="en-US" sz="3600" b="1" dirty="0">
                <a:solidFill>
                  <a:srgbClr val="000000"/>
                </a:solidFill>
                <a:latin typeface="Times New Roman" panose="02020603050405020304" pitchFamily="18" charset="0"/>
                <a:cs typeface="Times New Roman" panose="02020603050405020304" pitchFamily="18" charset="0"/>
              </a:rPr>
              <a:t>Output: </a:t>
            </a:r>
            <a:r>
              <a:rPr lang="en-US" sz="3600" dirty="0">
                <a:solidFill>
                  <a:srgbClr val="000000"/>
                </a:solidFill>
                <a:latin typeface="Times New Roman" panose="02020603050405020304" pitchFamily="18" charset="0"/>
                <a:cs typeface="Times New Roman" panose="02020603050405020304" pitchFamily="18" charset="0"/>
              </a:rPr>
              <a:t>The final output of YOLOv8 is a list of bounding boxes, each associated with a class and a confidence score. These bounding boxes represent the detected objects in the input image.</a:t>
            </a:r>
          </a:p>
          <a:p>
            <a:pPr>
              <a:lnSpc>
                <a:spcPts val="5598"/>
              </a:lnSpc>
            </a:pPr>
            <a:endParaRPr lang="en-US" sz="3999" dirty="0">
              <a:solidFill>
                <a:srgbClr val="000000"/>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76257"/>
            <a:ext cx="6753324" cy="820738"/>
          </a:xfrm>
          <a:prstGeom prst="rect">
            <a:avLst/>
          </a:prstGeom>
        </p:spPr>
        <p:txBody>
          <a:bodyPr lIns="0" tIns="0" rIns="0" bIns="0" rtlCol="0" anchor="t">
            <a:spAutoFit/>
          </a:bodyPr>
          <a:lstStyle/>
          <a:p>
            <a:pPr>
              <a:lnSpc>
                <a:spcPts val="6425"/>
              </a:lnSpc>
            </a:pPr>
            <a:r>
              <a:rPr lang="en-US" sz="6425" b="1" dirty="0">
                <a:solidFill>
                  <a:srgbClr val="004AAD"/>
                </a:solidFill>
                <a:latin typeface="Times New Roman" panose="02020603050405020304" pitchFamily="18" charset="0"/>
                <a:cs typeface="Times New Roman" panose="02020603050405020304" pitchFamily="18" charset="0"/>
              </a:rPr>
              <a:t>INTRODUCTION</a:t>
            </a:r>
          </a:p>
        </p:txBody>
      </p:sp>
      <p:sp>
        <p:nvSpPr>
          <p:cNvPr id="3" name="TextBox 3"/>
          <p:cNvSpPr txBox="1"/>
          <p:nvPr/>
        </p:nvSpPr>
        <p:spPr>
          <a:xfrm>
            <a:off x="529658" y="1679084"/>
            <a:ext cx="17228684" cy="7441909"/>
          </a:xfrm>
          <a:prstGeom prst="rect">
            <a:avLst/>
          </a:prstGeom>
        </p:spPr>
        <p:txBody>
          <a:bodyPr lIns="0" tIns="0" rIns="0" bIns="0" rtlCol="0" anchor="t">
            <a:spAutoFit/>
          </a:bodyPr>
          <a:lstStyle/>
          <a:p>
            <a:pPr marL="519673" lvl="1" indent="-259836">
              <a:lnSpc>
                <a:spcPts val="4525"/>
              </a:lnSpc>
              <a:buFont typeface="Arial"/>
              <a:buChar char="•"/>
            </a:pPr>
            <a:r>
              <a:rPr lang="en-US" sz="2800" dirty="0">
                <a:solidFill>
                  <a:srgbClr val="2E2E2E"/>
                </a:solidFill>
                <a:latin typeface="Times New Roman" panose="02020603050405020304" pitchFamily="18" charset="0"/>
                <a:cs typeface="Times New Roman" panose="02020603050405020304" pitchFamily="18" charset="0"/>
              </a:rPr>
              <a:t>India is an agricultural country and it contributed 19.90 percent of GDP in 2020-21. </a:t>
            </a:r>
          </a:p>
          <a:p>
            <a:pPr marL="519673" lvl="1" indent="-259836">
              <a:lnSpc>
                <a:spcPts val="4525"/>
              </a:lnSpc>
              <a:buFont typeface="Arial"/>
              <a:buChar char="•"/>
            </a:pPr>
            <a:r>
              <a:rPr lang="en-US" sz="2800" dirty="0">
                <a:solidFill>
                  <a:srgbClr val="2E2E2E"/>
                </a:solidFill>
                <a:latin typeface="Times New Roman" panose="02020603050405020304" pitchFamily="18" charset="0"/>
                <a:cs typeface="Times New Roman" panose="02020603050405020304" pitchFamily="18" charset="0"/>
              </a:rPr>
              <a:t>Human-animal conflict is a major challenge where an enormous amount of resources are lost and human life is in danger.</a:t>
            </a:r>
          </a:p>
          <a:p>
            <a:pPr marL="519673" lvl="1" indent="-259836">
              <a:lnSpc>
                <a:spcPts val="4525"/>
              </a:lnSpc>
              <a:buFont typeface="Arial"/>
              <a:buChar char="•"/>
            </a:pPr>
            <a:r>
              <a:rPr lang="en-US" sz="2800" dirty="0">
                <a:solidFill>
                  <a:srgbClr val="2E2E2E"/>
                </a:solidFill>
                <a:latin typeface="Times New Roman" panose="02020603050405020304" pitchFamily="18" charset="0"/>
                <a:cs typeface="Times New Roman" panose="02020603050405020304" pitchFamily="18" charset="0"/>
              </a:rPr>
              <a:t> In recent times, the number of such incidences has been increasing.</a:t>
            </a:r>
          </a:p>
          <a:p>
            <a:pPr marL="519673" lvl="1" indent="-259836">
              <a:lnSpc>
                <a:spcPts val="4525"/>
              </a:lnSpc>
              <a:buFont typeface="Arial"/>
              <a:buChar char="•"/>
            </a:pPr>
            <a:r>
              <a:rPr lang="en-US" sz="2800" dirty="0">
                <a:solidFill>
                  <a:srgbClr val="2E2E2E"/>
                </a:solidFill>
                <a:latin typeface="Times New Roman" panose="02020603050405020304" pitchFamily="18" charset="0"/>
                <a:cs typeface="Times New Roman" panose="02020603050405020304" pitchFamily="18" charset="0"/>
              </a:rPr>
              <a:t>Intrusion systems are mainly designed for the surveillance of Humans and rarely for intruding animals.</a:t>
            </a:r>
          </a:p>
          <a:p>
            <a:pPr marL="519673" lvl="1" indent="-259836">
              <a:lnSpc>
                <a:spcPts val="4525"/>
              </a:lnSpc>
              <a:buFont typeface="Arial"/>
              <a:buChar char="•"/>
            </a:pPr>
            <a:r>
              <a:rPr lang="en-US" sz="2800" dirty="0">
                <a:solidFill>
                  <a:srgbClr val="2E2E2E"/>
                </a:solidFill>
                <a:latin typeface="Times New Roman" panose="02020603050405020304" pitchFamily="18" charset="0"/>
                <a:cs typeface="Times New Roman" panose="02020603050405020304" pitchFamily="18" charset="0"/>
              </a:rPr>
              <a:t>Between 2010 and 2020, India witnessed a significant loss of wildlife due to electrocution, with more than 1300 animals affected. This included over 500 elephants, 220 flamingos, 150 leopards, and 46 tigers.</a:t>
            </a:r>
          </a:p>
          <a:p>
            <a:pPr marL="519673" lvl="1" indent="-259836">
              <a:lnSpc>
                <a:spcPts val="4525"/>
              </a:lnSpc>
              <a:buFont typeface="Arial"/>
              <a:buChar char="•"/>
            </a:pPr>
            <a:r>
              <a:rPr lang="en-US" sz="2800" dirty="0">
                <a:solidFill>
                  <a:srgbClr val="2E2E2E"/>
                </a:solidFill>
                <a:latin typeface="Times New Roman" panose="02020603050405020304" pitchFamily="18" charset="0"/>
                <a:cs typeface="Times New Roman" panose="02020603050405020304" pitchFamily="18" charset="0"/>
              </a:rPr>
              <a:t>In 2017, the state of Maharashtra recorded an alarming spike in tiger deaths, reaching 21, the highest number in the decade. Six of these tiger deaths were deliberate cases of electrocution, raising serious concerns.</a:t>
            </a:r>
          </a:p>
          <a:p>
            <a:pPr marL="519673" lvl="1" indent="-259836">
              <a:lnSpc>
                <a:spcPts val="4525"/>
              </a:lnSpc>
              <a:buFont typeface="Arial"/>
              <a:buChar char="•"/>
            </a:pPr>
            <a:r>
              <a:rPr lang="en-US" sz="2800" dirty="0">
                <a:solidFill>
                  <a:srgbClr val="2E2E2E"/>
                </a:solidFill>
                <a:latin typeface="Times New Roman" panose="02020603050405020304" pitchFamily="18" charset="0"/>
                <a:cs typeface="Times New Roman" panose="02020603050405020304" pitchFamily="18" charset="0"/>
              </a:rPr>
              <a:t>Disturbingly, around 60% of elephant deaths in the region are attributed to electrocution, while some elephant calves also lose their lives due to getting trapped in trenches.</a:t>
            </a:r>
          </a:p>
          <a:p>
            <a:pPr marL="519673" lvl="1" indent="-259836">
              <a:lnSpc>
                <a:spcPts val="4525"/>
              </a:lnSpc>
              <a:buFont typeface="Arial"/>
              <a:buChar char="•"/>
            </a:pPr>
            <a:r>
              <a:rPr lang="en-US" sz="2800" dirty="0">
                <a:solidFill>
                  <a:srgbClr val="2E2E2E"/>
                </a:solidFill>
                <a:latin typeface="Times New Roman" panose="02020603050405020304" pitchFamily="18" charset="0"/>
                <a:cs typeface="Times New Roman" panose="02020603050405020304" pitchFamily="18" charset="0"/>
              </a:rPr>
              <a:t>A concerning issue highlighted in a survey  is the underreporting and neglect of wild animal fatality cases, with many going unattended for months, indicating a lack of responsiveness from the forest department.</a:t>
            </a:r>
          </a:p>
        </p:txBody>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0402" y="1535909"/>
            <a:ext cx="17087196" cy="6645895"/>
          </a:xfrm>
          <a:custGeom>
            <a:avLst/>
            <a:gdLst/>
            <a:ahLst/>
            <a:cxnLst/>
            <a:rect l="l" t="t" r="r" b="b"/>
            <a:pathLst>
              <a:path w="17087196" h="6645895">
                <a:moveTo>
                  <a:pt x="0" y="0"/>
                </a:moveTo>
                <a:lnTo>
                  <a:pt x="17087196" y="0"/>
                </a:lnTo>
                <a:lnTo>
                  <a:pt x="17087196" y="6645896"/>
                </a:lnTo>
                <a:lnTo>
                  <a:pt x="0" y="6645896"/>
                </a:lnTo>
                <a:lnTo>
                  <a:pt x="0" y="0"/>
                </a:lnTo>
                <a:close/>
              </a:path>
            </a:pathLst>
          </a:custGeom>
          <a:blipFill>
            <a:blip r:embed="rId2"/>
            <a:stretch>
              <a:fillRect/>
            </a:stretch>
          </a:blipFill>
        </p:spPr>
      </p:sp>
      <p:sp>
        <p:nvSpPr>
          <p:cNvPr id="3" name="TextBox 3"/>
          <p:cNvSpPr txBox="1"/>
          <p:nvPr/>
        </p:nvSpPr>
        <p:spPr>
          <a:xfrm>
            <a:off x="5309533" y="717994"/>
            <a:ext cx="7668935" cy="679673"/>
          </a:xfrm>
          <a:prstGeom prst="rect">
            <a:avLst/>
          </a:prstGeom>
        </p:spPr>
        <p:txBody>
          <a:bodyPr lIns="0" tIns="0" rIns="0" bIns="0" rtlCol="0" anchor="t">
            <a:spAutoFit/>
          </a:bodyPr>
          <a:lstStyle/>
          <a:p>
            <a:pPr algn="ctr">
              <a:lnSpc>
                <a:spcPts val="5340"/>
              </a:lnSpc>
              <a:spcBef>
                <a:spcPct val="0"/>
              </a:spcBef>
            </a:pPr>
            <a:r>
              <a:rPr lang="en-US" sz="5340" b="1" spc="-53" dirty="0">
                <a:solidFill>
                  <a:srgbClr val="004AAD"/>
                </a:solidFill>
                <a:latin typeface="Times New Roman" panose="02020603050405020304" pitchFamily="18" charset="0"/>
                <a:cs typeface="Times New Roman" panose="02020603050405020304" pitchFamily="18" charset="0"/>
              </a:rPr>
              <a:t>ANALYSIS OF YOLO V8</a:t>
            </a:r>
          </a:p>
        </p:txBody>
      </p:sp>
      <p:sp>
        <p:nvSpPr>
          <p:cNvPr id="4" name="TextBox 4"/>
          <p:cNvSpPr txBox="1"/>
          <p:nvPr/>
        </p:nvSpPr>
        <p:spPr>
          <a:xfrm>
            <a:off x="1923471" y="8321159"/>
            <a:ext cx="12521446" cy="328678"/>
          </a:xfrm>
          <a:prstGeom prst="rect">
            <a:avLst/>
          </a:prstGeom>
        </p:spPr>
        <p:txBody>
          <a:bodyPr lIns="0" tIns="0" rIns="0" bIns="0" rtlCol="0" anchor="t">
            <a:spAutoFit/>
          </a:bodyPr>
          <a:lstStyle/>
          <a:p>
            <a:pPr algn="ctr">
              <a:lnSpc>
                <a:spcPts val="2440"/>
              </a:lnSpc>
              <a:spcBef>
                <a:spcPct val="0"/>
              </a:spcBef>
            </a:pPr>
            <a:r>
              <a:rPr lang="en-US" sz="2440">
                <a:solidFill>
                  <a:srgbClr val="2E2E2E"/>
                </a:solidFill>
                <a:latin typeface="Montserrat Classic"/>
              </a:rPr>
              <a:t>A) NUMBER OF PARAMETERS IN DIFFERENT VERSIONS OF YOLO ARCHITECTURE</a:t>
            </a:r>
          </a:p>
        </p:txBody>
      </p:sp>
      <p:sp>
        <p:nvSpPr>
          <p:cNvPr id="5" name="TextBox 5"/>
          <p:cNvSpPr txBox="1"/>
          <p:nvPr/>
        </p:nvSpPr>
        <p:spPr>
          <a:xfrm>
            <a:off x="1923471" y="8929622"/>
            <a:ext cx="7499747" cy="328678"/>
          </a:xfrm>
          <a:prstGeom prst="rect">
            <a:avLst/>
          </a:prstGeom>
        </p:spPr>
        <p:txBody>
          <a:bodyPr lIns="0" tIns="0" rIns="0" bIns="0" rtlCol="0" anchor="t">
            <a:spAutoFit/>
          </a:bodyPr>
          <a:lstStyle/>
          <a:p>
            <a:pPr algn="ctr">
              <a:lnSpc>
                <a:spcPts val="2440"/>
              </a:lnSpc>
              <a:spcBef>
                <a:spcPct val="0"/>
              </a:spcBef>
            </a:pPr>
            <a:r>
              <a:rPr lang="en-US" sz="2440">
                <a:solidFill>
                  <a:srgbClr val="2E2E2E"/>
                </a:solidFill>
                <a:latin typeface="Montserrat Classic"/>
              </a:rPr>
              <a:t>B) INFERENCE SPEED FOR EACH YOLO VERSION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97363" y="565332"/>
            <a:ext cx="6656521" cy="611031"/>
          </a:xfrm>
          <a:prstGeom prst="rect">
            <a:avLst/>
          </a:prstGeom>
        </p:spPr>
        <p:txBody>
          <a:bodyPr lIns="0" tIns="0" rIns="0" bIns="0" rtlCol="0" anchor="t">
            <a:spAutoFit/>
          </a:bodyPr>
          <a:lstStyle/>
          <a:p>
            <a:pPr>
              <a:lnSpc>
                <a:spcPts val="4556"/>
              </a:lnSpc>
              <a:spcBef>
                <a:spcPct val="0"/>
              </a:spcBef>
            </a:pPr>
            <a:r>
              <a:rPr lang="en-US" sz="4556" b="1" spc="-45" dirty="0">
                <a:solidFill>
                  <a:srgbClr val="0070C0"/>
                </a:solidFill>
                <a:latin typeface="Times New Roman" panose="02020603050405020304" pitchFamily="18" charset="0"/>
                <a:cs typeface="Times New Roman" panose="02020603050405020304" pitchFamily="18" charset="0"/>
              </a:rPr>
              <a:t>EVALUATION METRICS</a:t>
            </a:r>
          </a:p>
        </p:txBody>
      </p:sp>
      <p:sp>
        <p:nvSpPr>
          <p:cNvPr id="3" name="TextBox 3"/>
          <p:cNvSpPr txBox="1"/>
          <p:nvPr/>
        </p:nvSpPr>
        <p:spPr>
          <a:xfrm>
            <a:off x="9139238" y="1123950"/>
            <a:ext cx="9525" cy="740791"/>
          </a:xfrm>
          <a:prstGeom prst="rect">
            <a:avLst/>
          </a:prstGeom>
        </p:spPr>
        <p:txBody>
          <a:bodyPr lIns="0" tIns="0" rIns="0" bIns="0" rtlCol="0" anchor="t">
            <a:spAutoFit/>
          </a:bodyPr>
          <a:lstStyle/>
          <a:p>
            <a:pPr algn="ctr">
              <a:lnSpc>
                <a:spcPts val="5539"/>
              </a:lnSpc>
              <a:spcBef>
                <a:spcPct val="0"/>
              </a:spcBef>
            </a:pPr>
            <a:endParaRPr/>
          </a:p>
        </p:txBody>
      </p:sp>
      <p:sp>
        <p:nvSpPr>
          <p:cNvPr id="4" name="TextBox 4"/>
          <p:cNvSpPr txBox="1"/>
          <p:nvPr/>
        </p:nvSpPr>
        <p:spPr>
          <a:xfrm>
            <a:off x="543483" y="1586454"/>
            <a:ext cx="17191509" cy="8271495"/>
          </a:xfrm>
          <a:prstGeom prst="rect">
            <a:avLst/>
          </a:prstGeom>
        </p:spPr>
        <p:txBody>
          <a:bodyPr lIns="0" tIns="0" rIns="0" bIns="0" rtlCol="0" anchor="t">
            <a:spAutoFit/>
          </a:bodyPr>
          <a:lstStyle/>
          <a:p>
            <a:pPr marL="665836" lvl="1" indent="-332918">
              <a:lnSpc>
                <a:spcPts val="4317"/>
              </a:lnSpc>
              <a:buFont typeface="Arial"/>
              <a:buChar char="•"/>
            </a:pPr>
            <a:r>
              <a:rPr lang="en-US" sz="3600" b="1" dirty="0" err="1">
                <a:solidFill>
                  <a:srgbClr val="2E2E2E"/>
                </a:solidFill>
                <a:latin typeface="Times New Roman" panose="02020603050405020304" pitchFamily="18" charset="0"/>
                <a:cs typeface="Times New Roman" panose="02020603050405020304" pitchFamily="18" charset="0"/>
              </a:rPr>
              <a:t>mAP</a:t>
            </a:r>
            <a:r>
              <a:rPr lang="en-US" sz="3600" b="1" dirty="0">
                <a:solidFill>
                  <a:srgbClr val="2E2E2E"/>
                </a:solidFill>
                <a:latin typeface="Times New Roman" panose="02020603050405020304" pitchFamily="18" charset="0"/>
                <a:cs typeface="Times New Roman" panose="02020603050405020304" pitchFamily="18" charset="0"/>
              </a:rPr>
              <a:t>: </a:t>
            </a:r>
            <a:r>
              <a:rPr lang="en-US" sz="3600" dirty="0" err="1">
                <a:solidFill>
                  <a:srgbClr val="2E2E2E"/>
                </a:solidFill>
                <a:latin typeface="Times New Roman" panose="02020603050405020304" pitchFamily="18" charset="0"/>
                <a:cs typeface="Times New Roman" panose="02020603050405020304" pitchFamily="18" charset="0"/>
              </a:rPr>
              <a:t>mAP</a:t>
            </a:r>
            <a:r>
              <a:rPr lang="en-US" sz="3600" dirty="0">
                <a:solidFill>
                  <a:srgbClr val="2E2E2E"/>
                </a:solidFill>
                <a:latin typeface="Times New Roman" panose="02020603050405020304" pitchFamily="18" charset="0"/>
                <a:cs typeface="Times New Roman" panose="02020603050405020304" pitchFamily="18" charset="0"/>
              </a:rPr>
              <a:t> (mean Average Precision) measures the accuracy of an object detection model by computing the average precision (AP) for each class of object in the dataset and then taking the mean across all classes.</a:t>
            </a:r>
          </a:p>
          <a:p>
            <a:pPr marL="665836" lvl="1" indent="-332918">
              <a:lnSpc>
                <a:spcPts val="4317"/>
              </a:lnSpc>
              <a:buFont typeface="Arial"/>
              <a:buChar char="•"/>
            </a:pPr>
            <a:r>
              <a:rPr lang="en-US" sz="3600" b="1" dirty="0">
                <a:solidFill>
                  <a:srgbClr val="2E2E2E"/>
                </a:solidFill>
                <a:latin typeface="Times New Roman" panose="02020603050405020304" pitchFamily="18" charset="0"/>
                <a:cs typeface="Times New Roman" panose="02020603050405020304" pitchFamily="18" charset="0"/>
              </a:rPr>
              <a:t>FLOPs: </a:t>
            </a:r>
            <a:r>
              <a:rPr lang="en-US" sz="3600" dirty="0">
                <a:solidFill>
                  <a:srgbClr val="2E2E2E"/>
                </a:solidFill>
                <a:latin typeface="Times New Roman" panose="02020603050405020304" pitchFamily="18" charset="0"/>
                <a:cs typeface="Times New Roman" panose="02020603050405020304" pitchFamily="18" charset="0"/>
              </a:rPr>
              <a:t>FLOPs estimate the number of floating-point arithmetic operations (such as addition and multiplication) that a model must perform during inference (i.e., when making predictions on new data).</a:t>
            </a:r>
          </a:p>
          <a:p>
            <a:pPr marL="665836" lvl="1" indent="-332918">
              <a:lnSpc>
                <a:spcPts val="4317"/>
              </a:lnSpc>
              <a:buFont typeface="Arial"/>
              <a:buChar char="•"/>
            </a:pPr>
            <a:r>
              <a:rPr lang="en-US" sz="3600" b="1" dirty="0">
                <a:solidFill>
                  <a:srgbClr val="2E2E2E"/>
                </a:solidFill>
                <a:latin typeface="Times New Roman" panose="02020603050405020304" pitchFamily="18" charset="0"/>
                <a:cs typeface="Times New Roman" panose="02020603050405020304" pitchFamily="18" charset="0"/>
              </a:rPr>
              <a:t>Speed (fps): </a:t>
            </a:r>
            <a:r>
              <a:rPr lang="en-US" sz="3600" dirty="0">
                <a:solidFill>
                  <a:srgbClr val="2E2E2E"/>
                </a:solidFill>
                <a:latin typeface="Times New Roman" panose="02020603050405020304" pitchFamily="18" charset="0"/>
                <a:cs typeface="Times New Roman" panose="02020603050405020304" pitchFamily="18" charset="0"/>
              </a:rPr>
              <a:t>In deep learning, speed FPS (frames per second) is a metric used to measure the inference speed of a model. It represents the number of input frames that the model can process in one second and is often used to evaluate the real-time performance of a model.</a:t>
            </a:r>
          </a:p>
          <a:p>
            <a:pPr marL="665836" lvl="1" indent="-332918">
              <a:lnSpc>
                <a:spcPts val="4317"/>
              </a:lnSpc>
              <a:buFont typeface="Arial"/>
              <a:buChar char="•"/>
            </a:pPr>
            <a:r>
              <a:rPr lang="en-US" sz="3600" b="1" dirty="0">
                <a:solidFill>
                  <a:srgbClr val="2E2E2E"/>
                </a:solidFill>
                <a:latin typeface="Times New Roman" panose="02020603050405020304" pitchFamily="18" charset="0"/>
                <a:cs typeface="Times New Roman" panose="02020603050405020304" pitchFamily="18" charset="0"/>
              </a:rPr>
              <a:t>params: </a:t>
            </a:r>
            <a:r>
              <a:rPr lang="en-US" sz="3600" dirty="0">
                <a:solidFill>
                  <a:srgbClr val="2E2E2E"/>
                </a:solidFill>
                <a:latin typeface="Times New Roman" panose="02020603050405020304" pitchFamily="18" charset="0"/>
                <a:cs typeface="Times New Roman" panose="02020603050405020304" pitchFamily="18" charset="0"/>
              </a:rPr>
              <a:t>In deep learning, "params" typically refers to the number of trainable parameters in a model. These parameters are the weights and biases of the neurons in the neural network, which are learned during training to minimize the loss function.</a:t>
            </a:r>
          </a:p>
          <a:p>
            <a:pPr marL="665836" lvl="1" indent="-332918">
              <a:lnSpc>
                <a:spcPts val="4317"/>
              </a:lnSpc>
              <a:buFont typeface="Arial"/>
              <a:buChar char="•"/>
            </a:pPr>
            <a:r>
              <a:rPr lang="en-US" sz="3600" b="1" dirty="0">
                <a:solidFill>
                  <a:srgbClr val="2E2E2E"/>
                </a:solidFill>
                <a:latin typeface="Times New Roman" panose="02020603050405020304" pitchFamily="18" charset="0"/>
                <a:cs typeface="Times New Roman" panose="02020603050405020304" pitchFamily="18" charset="0"/>
              </a:rPr>
              <a:t>Size (pixels): </a:t>
            </a:r>
            <a:r>
              <a:rPr lang="en-US" sz="3600" dirty="0">
                <a:solidFill>
                  <a:srgbClr val="2E2E2E"/>
                </a:solidFill>
                <a:latin typeface="Times New Roman" panose="02020603050405020304" pitchFamily="18" charset="0"/>
                <a:cs typeface="Times New Roman" panose="02020603050405020304" pitchFamily="18" charset="0"/>
              </a:rPr>
              <a:t>In YOLO (You Only Look Once), "size (pixels)" typically refers to the input size of the images used to train the model.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6644" y="1257300"/>
            <a:ext cx="15614712" cy="1024416"/>
          </a:xfrm>
          <a:prstGeom prst="rect">
            <a:avLst/>
          </a:prstGeom>
        </p:spPr>
        <p:txBody>
          <a:bodyPr lIns="0" tIns="0" rIns="0" bIns="0" rtlCol="0" anchor="t">
            <a:spAutoFit/>
          </a:bodyPr>
          <a:lstStyle/>
          <a:p>
            <a:pPr>
              <a:lnSpc>
                <a:spcPts val="3956"/>
              </a:lnSpc>
              <a:spcBef>
                <a:spcPct val="0"/>
              </a:spcBef>
            </a:pPr>
            <a:r>
              <a:rPr lang="en-US" sz="3956" b="1" spc="-39" dirty="0">
                <a:solidFill>
                  <a:srgbClr val="2E2E2E"/>
                </a:solidFill>
                <a:latin typeface="Times New Roman" panose="02020603050405020304" pitchFamily="18" charset="0"/>
                <a:cs typeface="Times New Roman" panose="02020603050405020304" pitchFamily="18" charset="0"/>
              </a:rPr>
              <a:t>SOME OF THE CRITICAL FEATURES OF YOLO V8 INCLUDE THE FOLLOWING:</a:t>
            </a:r>
          </a:p>
        </p:txBody>
      </p:sp>
      <p:sp>
        <p:nvSpPr>
          <p:cNvPr id="3" name="TextBox 3"/>
          <p:cNvSpPr txBox="1"/>
          <p:nvPr/>
        </p:nvSpPr>
        <p:spPr>
          <a:xfrm>
            <a:off x="1393768" y="2974124"/>
            <a:ext cx="15236881" cy="4338752"/>
          </a:xfrm>
          <a:prstGeom prst="rect">
            <a:avLst/>
          </a:prstGeom>
        </p:spPr>
        <p:txBody>
          <a:bodyPr wrap="square" lIns="0" tIns="0" rIns="0" bIns="0" rtlCol="0" anchor="t">
            <a:spAutoFit/>
          </a:bodyPr>
          <a:lstStyle/>
          <a:p>
            <a:pPr marL="884901" lvl="1" indent="-442450">
              <a:lnSpc>
                <a:spcPts val="5738"/>
              </a:lnSpc>
              <a:buFont typeface="Arial"/>
              <a:buChar char="•"/>
            </a:pPr>
            <a:r>
              <a:rPr lang="en-US" sz="3600" spc="-12" dirty="0">
                <a:solidFill>
                  <a:srgbClr val="2E2E2E"/>
                </a:solidFill>
                <a:latin typeface="Times New Roman" panose="02020603050405020304" pitchFamily="18" charset="0"/>
                <a:cs typeface="Times New Roman" panose="02020603050405020304" pitchFamily="18" charset="0"/>
              </a:rPr>
              <a:t>When we compare the performance of different YOLO generations and model sizes in the COCO database, we want to compare different metrics.</a:t>
            </a:r>
          </a:p>
          <a:p>
            <a:pPr marL="884901" lvl="1" indent="-442450">
              <a:lnSpc>
                <a:spcPts val="5738"/>
              </a:lnSpc>
              <a:buFont typeface="Arial"/>
              <a:buChar char="•"/>
            </a:pPr>
            <a:r>
              <a:rPr lang="en-US" sz="3600" b="1" spc="-12" dirty="0">
                <a:solidFill>
                  <a:srgbClr val="2E2E2E"/>
                </a:solidFill>
                <a:latin typeface="Times New Roman" panose="02020603050405020304" pitchFamily="18" charset="0"/>
                <a:cs typeface="Times New Roman" panose="02020603050405020304" pitchFamily="18" charset="0"/>
              </a:rPr>
              <a:t>Performance: </a:t>
            </a:r>
            <a:r>
              <a:rPr lang="en-US" sz="3600" spc="-12" dirty="0">
                <a:solidFill>
                  <a:srgbClr val="2E2E2E"/>
                </a:solidFill>
                <a:latin typeface="Times New Roman" panose="02020603050405020304" pitchFamily="18" charset="0"/>
                <a:cs typeface="Times New Roman" panose="02020603050405020304" pitchFamily="18" charset="0"/>
              </a:rPr>
              <a:t>Mean average precision (</a:t>
            </a:r>
            <a:r>
              <a:rPr lang="en-US" sz="3600" spc="-12" dirty="0" err="1">
                <a:solidFill>
                  <a:srgbClr val="2E2E2E"/>
                </a:solidFill>
                <a:latin typeface="Times New Roman" panose="02020603050405020304" pitchFamily="18" charset="0"/>
                <a:cs typeface="Times New Roman" panose="02020603050405020304" pitchFamily="18" charset="0"/>
              </a:rPr>
              <a:t>mAP</a:t>
            </a:r>
            <a:r>
              <a:rPr lang="en-US" sz="3600" spc="-12" dirty="0">
                <a:solidFill>
                  <a:srgbClr val="2E2E2E"/>
                </a:solidFill>
                <a:latin typeface="Times New Roman" panose="02020603050405020304" pitchFamily="18" charset="0"/>
                <a:cs typeface="Times New Roman" panose="02020603050405020304" pitchFamily="18" charset="0"/>
              </a:rPr>
              <a:t>)</a:t>
            </a:r>
          </a:p>
          <a:p>
            <a:pPr marL="884901" lvl="1" indent="-442450">
              <a:lnSpc>
                <a:spcPts val="5738"/>
              </a:lnSpc>
              <a:buFont typeface="Arial"/>
              <a:buChar char="•"/>
            </a:pPr>
            <a:r>
              <a:rPr lang="en-US" sz="3600" b="1" spc="-12" dirty="0">
                <a:solidFill>
                  <a:srgbClr val="2E2E2E"/>
                </a:solidFill>
                <a:latin typeface="Times New Roman" panose="02020603050405020304" pitchFamily="18" charset="0"/>
                <a:cs typeface="Times New Roman" panose="02020603050405020304" pitchFamily="18" charset="0"/>
              </a:rPr>
              <a:t>Speed: </a:t>
            </a:r>
            <a:r>
              <a:rPr lang="en-US" sz="3600" spc="-12" dirty="0">
                <a:solidFill>
                  <a:srgbClr val="2E2E2E"/>
                </a:solidFill>
                <a:latin typeface="Times New Roman" panose="02020603050405020304" pitchFamily="18" charset="0"/>
                <a:cs typeface="Times New Roman" panose="02020603050405020304" pitchFamily="18" charset="0"/>
              </a:rPr>
              <a:t>Speed of the inference (In fps)</a:t>
            </a:r>
          </a:p>
          <a:p>
            <a:pPr marL="884901" lvl="1" indent="-442450">
              <a:lnSpc>
                <a:spcPts val="5738"/>
              </a:lnSpc>
              <a:buFont typeface="Arial"/>
              <a:buChar char="•"/>
            </a:pPr>
            <a:r>
              <a:rPr lang="en-US" sz="3600" b="1" spc="-12" dirty="0">
                <a:solidFill>
                  <a:srgbClr val="2E2E2E"/>
                </a:solidFill>
                <a:latin typeface="Times New Roman" panose="02020603050405020304" pitchFamily="18" charset="0"/>
                <a:cs typeface="Times New Roman" panose="02020603050405020304" pitchFamily="18" charset="0"/>
              </a:rPr>
              <a:t>Compute (cost): </a:t>
            </a:r>
            <a:r>
              <a:rPr lang="en-US" sz="3600" spc="-12" dirty="0">
                <a:solidFill>
                  <a:srgbClr val="2E2E2E"/>
                </a:solidFill>
                <a:latin typeface="Times New Roman" panose="02020603050405020304" pitchFamily="18" charset="0"/>
                <a:cs typeface="Times New Roman" panose="02020603050405020304" pitchFamily="18" charset="0"/>
              </a:rPr>
              <a:t>The size of the model in FLOPs and params</a:t>
            </a:r>
          </a:p>
          <a:p>
            <a:pPr>
              <a:lnSpc>
                <a:spcPts val="5738"/>
              </a:lnSpc>
            </a:pPr>
            <a:endParaRPr lang="en-US" sz="4098" spc="-12" dirty="0">
              <a:solidFill>
                <a:srgbClr val="2E2E2E"/>
              </a:solidFill>
              <a:latin typeface="Canva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799" y="2019300"/>
            <a:ext cx="15424401" cy="7389854"/>
          </a:xfrm>
          <a:custGeom>
            <a:avLst/>
            <a:gdLst/>
            <a:ahLst/>
            <a:cxnLst/>
            <a:rect l="l" t="t" r="r" b="b"/>
            <a:pathLst>
              <a:path w="15424401" h="7151982">
                <a:moveTo>
                  <a:pt x="0" y="0"/>
                </a:moveTo>
                <a:lnTo>
                  <a:pt x="15424400" y="0"/>
                </a:lnTo>
                <a:lnTo>
                  <a:pt x="15424400" y="7151982"/>
                </a:lnTo>
                <a:lnTo>
                  <a:pt x="0" y="7151982"/>
                </a:lnTo>
                <a:lnTo>
                  <a:pt x="0" y="0"/>
                </a:lnTo>
                <a:close/>
              </a:path>
            </a:pathLst>
          </a:custGeom>
          <a:blipFill>
            <a:blip r:embed="rId2"/>
            <a:stretch>
              <a:fillRect l="-957" t="-1376" r="-1595" b="-2408"/>
            </a:stretch>
          </a:blipFill>
        </p:spPr>
      </p:sp>
      <p:sp>
        <p:nvSpPr>
          <p:cNvPr id="3" name="TextBox 3"/>
          <p:cNvSpPr txBox="1"/>
          <p:nvPr/>
        </p:nvSpPr>
        <p:spPr>
          <a:xfrm>
            <a:off x="1858268" y="877846"/>
            <a:ext cx="14571464" cy="666849"/>
          </a:xfrm>
          <a:prstGeom prst="rect">
            <a:avLst/>
          </a:prstGeom>
        </p:spPr>
        <p:txBody>
          <a:bodyPr lIns="0" tIns="0" rIns="0" bIns="0" rtlCol="0" anchor="t">
            <a:spAutoFit/>
          </a:bodyPr>
          <a:lstStyle/>
          <a:p>
            <a:pPr algn="ctr">
              <a:lnSpc>
                <a:spcPts val="5240"/>
              </a:lnSpc>
              <a:spcBef>
                <a:spcPct val="0"/>
              </a:spcBef>
            </a:pPr>
            <a:r>
              <a:rPr lang="en-US" sz="5240" b="1" dirty="0">
                <a:solidFill>
                  <a:srgbClr val="004AAD"/>
                </a:solidFill>
                <a:latin typeface="Times New Roman" panose="02020603050405020304" pitchFamily="18" charset="0"/>
                <a:cs typeface="Times New Roman" panose="02020603050405020304" pitchFamily="18" charset="0"/>
              </a:rPr>
              <a:t>PERFORMANCE BENCHMARK FOR YOLOV8</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4853" y="746508"/>
            <a:ext cx="15614712" cy="529116"/>
          </a:xfrm>
          <a:prstGeom prst="rect">
            <a:avLst/>
          </a:prstGeom>
        </p:spPr>
        <p:txBody>
          <a:bodyPr lIns="0" tIns="0" rIns="0" bIns="0" rtlCol="0" anchor="t">
            <a:spAutoFit/>
          </a:bodyPr>
          <a:lstStyle/>
          <a:p>
            <a:pPr>
              <a:lnSpc>
                <a:spcPts val="3956"/>
              </a:lnSpc>
              <a:spcBef>
                <a:spcPct val="0"/>
              </a:spcBef>
            </a:pPr>
            <a:r>
              <a:rPr lang="en-US" sz="3956" b="1" spc="-39" dirty="0">
                <a:solidFill>
                  <a:srgbClr val="2E2E2E"/>
                </a:solidFill>
                <a:latin typeface="Times New Roman" panose="02020603050405020304" pitchFamily="18" charset="0"/>
                <a:cs typeface="Times New Roman" panose="02020603050405020304" pitchFamily="18" charset="0"/>
              </a:rPr>
              <a:t>RASPBERRY PI </a:t>
            </a:r>
          </a:p>
        </p:txBody>
      </p:sp>
      <p:sp>
        <p:nvSpPr>
          <p:cNvPr id="3" name="TextBox 3"/>
          <p:cNvSpPr txBox="1"/>
          <p:nvPr/>
        </p:nvSpPr>
        <p:spPr>
          <a:xfrm>
            <a:off x="765119" y="1749254"/>
            <a:ext cx="16494181" cy="6519157"/>
          </a:xfrm>
          <a:prstGeom prst="rect">
            <a:avLst/>
          </a:prstGeom>
        </p:spPr>
        <p:txBody>
          <a:bodyPr lIns="0" tIns="0" rIns="0" bIns="0" rtlCol="0" anchor="t">
            <a:spAutoFit/>
          </a:bodyPr>
          <a:lstStyle/>
          <a:p>
            <a:pPr marL="884901" lvl="1" indent="-442450">
              <a:lnSpc>
                <a:spcPts val="5738"/>
              </a:lnSpc>
              <a:buFont typeface="Arial"/>
              <a:buChar char="•"/>
            </a:pPr>
            <a:r>
              <a:rPr lang="en-US" sz="3600" dirty="0">
                <a:solidFill>
                  <a:srgbClr val="2E2E2E"/>
                </a:solidFill>
                <a:latin typeface="Times New Roman" panose="02020603050405020304" pitchFamily="18" charset="0"/>
                <a:cs typeface="Times New Roman" panose="02020603050405020304" pitchFamily="18" charset="0"/>
              </a:rPr>
              <a:t>Raspberry Pi is a series of small, affordable, single-board computers developed by the Raspberry Pi Foundation. Raspberry Pi's affordability, versatility, and ease of use make it a popular choice for a wide range of projects in education, DIY enthusiasts, and professional applications.</a:t>
            </a:r>
          </a:p>
          <a:p>
            <a:pPr>
              <a:lnSpc>
                <a:spcPts val="5738"/>
              </a:lnSpc>
            </a:pPr>
            <a:endParaRPr lang="en-US" sz="3600" dirty="0">
              <a:solidFill>
                <a:srgbClr val="2E2E2E"/>
              </a:solidFill>
              <a:latin typeface="Times New Roman" panose="02020603050405020304" pitchFamily="18" charset="0"/>
              <a:cs typeface="Times New Roman" panose="02020603050405020304" pitchFamily="18" charset="0"/>
            </a:endParaRPr>
          </a:p>
          <a:p>
            <a:pPr marL="884901" lvl="1" indent="-442450">
              <a:lnSpc>
                <a:spcPts val="5738"/>
              </a:lnSpc>
              <a:buFont typeface="Arial"/>
              <a:buChar char="•"/>
            </a:pPr>
            <a:r>
              <a:rPr lang="en-US" sz="3600" dirty="0">
                <a:solidFill>
                  <a:srgbClr val="2E2E2E"/>
                </a:solidFill>
                <a:latin typeface="Times New Roman" panose="02020603050405020304" pitchFamily="18" charset="0"/>
                <a:cs typeface="Times New Roman" panose="02020603050405020304" pitchFamily="18" charset="0"/>
              </a:rPr>
              <a:t>Raspberry Pi plays a significant role in democratizing edge computing by providing accessible hardware for experimentation, prototyping, and deployment of edge applications across various domains, including IoT, AI, robotics, and industrial automation.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598044"/>
            <a:ext cx="10601636" cy="7151253"/>
          </a:xfrm>
          <a:prstGeom prst="rect">
            <a:avLst/>
          </a:prstGeom>
        </p:spPr>
        <p:txBody>
          <a:bodyPr lIns="0" tIns="0" rIns="0" bIns="0" rtlCol="0" anchor="t">
            <a:spAutoFit/>
          </a:bodyPr>
          <a:lstStyle/>
          <a:p>
            <a:pPr>
              <a:lnSpc>
                <a:spcPts val="5095"/>
              </a:lnSpc>
            </a:pPr>
            <a:r>
              <a:rPr lang="en-US" sz="3639" dirty="0">
                <a:solidFill>
                  <a:srgbClr val="2E2E2E"/>
                </a:solidFill>
                <a:latin typeface="Canva Sans"/>
              </a:rPr>
              <a:t>.</a:t>
            </a:r>
          </a:p>
          <a:p>
            <a:pPr marL="785791" lvl="1" indent="-392896">
              <a:lnSpc>
                <a:spcPts val="5095"/>
              </a:lnSpc>
              <a:buFont typeface="Arial"/>
              <a:buChar char="•"/>
            </a:pPr>
            <a:r>
              <a:rPr lang="en-US" sz="3639" dirty="0">
                <a:solidFill>
                  <a:srgbClr val="2E2E2E"/>
                </a:solidFill>
                <a:latin typeface="Times New Roman" panose="02020603050405020304" pitchFamily="18" charset="0"/>
                <a:cs typeface="Times New Roman" panose="02020603050405020304" pitchFamily="18" charset="0"/>
              </a:rPr>
              <a:t>The Raspberry Pi is a small, versatile device on which you can deploy your computer vision models. you can use state-of-the-art YOLOv8 models on your Raspberry Pi.</a:t>
            </a:r>
          </a:p>
          <a:p>
            <a:pPr marL="785791" lvl="1" indent="-392896">
              <a:lnSpc>
                <a:spcPts val="5095"/>
              </a:lnSpc>
              <a:buFont typeface="Arial"/>
              <a:buChar char="•"/>
            </a:pPr>
            <a:r>
              <a:rPr lang="en-US" sz="3639" dirty="0">
                <a:solidFill>
                  <a:srgbClr val="2E2E2E"/>
                </a:solidFill>
                <a:latin typeface="Times New Roman" panose="02020603050405020304" pitchFamily="18" charset="0"/>
                <a:cs typeface="Times New Roman" panose="02020603050405020304" pitchFamily="18" charset="0"/>
              </a:rPr>
              <a:t>Connected to a camera, you can use your Raspberry Pi as a fully-fledged edge inference device. Once you have downloaded your model to the device, an internet connection is not required, so you can use your Raspberry Pi wherever you have power.</a:t>
            </a:r>
          </a:p>
          <a:p>
            <a:pPr>
              <a:lnSpc>
                <a:spcPts val="5095"/>
              </a:lnSpc>
            </a:pPr>
            <a:endParaRPr lang="en-US" sz="3639" dirty="0">
              <a:solidFill>
                <a:srgbClr val="2E2E2E"/>
              </a:solidFill>
              <a:latin typeface="Canva Sans"/>
            </a:endParaRPr>
          </a:p>
        </p:txBody>
      </p:sp>
      <p:sp>
        <p:nvSpPr>
          <p:cNvPr id="3" name="Freeform 3"/>
          <p:cNvSpPr/>
          <p:nvPr/>
        </p:nvSpPr>
        <p:spPr>
          <a:xfrm>
            <a:off x="11630336" y="2106198"/>
            <a:ext cx="6180431" cy="4627771"/>
          </a:xfrm>
          <a:custGeom>
            <a:avLst/>
            <a:gdLst/>
            <a:ahLst/>
            <a:cxnLst/>
            <a:rect l="l" t="t" r="r" b="b"/>
            <a:pathLst>
              <a:path w="6180431" h="4627771">
                <a:moveTo>
                  <a:pt x="0" y="0"/>
                </a:moveTo>
                <a:lnTo>
                  <a:pt x="6180430" y="0"/>
                </a:lnTo>
                <a:lnTo>
                  <a:pt x="6180430" y="4627771"/>
                </a:lnTo>
                <a:lnTo>
                  <a:pt x="0" y="4627771"/>
                </a:lnTo>
                <a:lnTo>
                  <a:pt x="0" y="0"/>
                </a:lnTo>
                <a:close/>
              </a:path>
            </a:pathLst>
          </a:custGeom>
          <a:blipFill>
            <a:blip r:embed="rId2"/>
            <a:stretch>
              <a:fillRect l="-9989" t="-1137" r="-1831"/>
            </a:stretch>
          </a:blipFill>
        </p:spPr>
      </p:sp>
      <p:sp>
        <p:nvSpPr>
          <p:cNvPr id="4" name="TextBox 4"/>
          <p:cNvSpPr txBox="1"/>
          <p:nvPr/>
        </p:nvSpPr>
        <p:spPr>
          <a:xfrm>
            <a:off x="1204853" y="746508"/>
            <a:ext cx="15614712" cy="529116"/>
          </a:xfrm>
          <a:prstGeom prst="rect">
            <a:avLst/>
          </a:prstGeom>
        </p:spPr>
        <p:txBody>
          <a:bodyPr lIns="0" tIns="0" rIns="0" bIns="0" rtlCol="0" anchor="t">
            <a:spAutoFit/>
          </a:bodyPr>
          <a:lstStyle/>
          <a:p>
            <a:pPr>
              <a:lnSpc>
                <a:spcPts val="3956"/>
              </a:lnSpc>
              <a:spcBef>
                <a:spcPct val="0"/>
              </a:spcBef>
            </a:pPr>
            <a:r>
              <a:rPr lang="en-US" sz="3956" b="1" spc="-39" dirty="0">
                <a:solidFill>
                  <a:srgbClr val="2E2E2E"/>
                </a:solidFill>
                <a:latin typeface="Times New Roman" panose="02020603050405020304" pitchFamily="18" charset="0"/>
                <a:cs typeface="Times New Roman" panose="02020603050405020304" pitchFamily="18" charset="0"/>
              </a:rPr>
              <a:t>RASPBERRY PI </a:t>
            </a:r>
          </a:p>
        </p:txBody>
      </p:sp>
      <p:sp>
        <p:nvSpPr>
          <p:cNvPr id="5" name="TextBox 5"/>
          <p:cNvSpPr txBox="1"/>
          <p:nvPr/>
        </p:nvSpPr>
        <p:spPr>
          <a:xfrm>
            <a:off x="11630336" y="7105554"/>
            <a:ext cx="6180431" cy="1417320"/>
          </a:xfrm>
          <a:prstGeom prst="rect">
            <a:avLst/>
          </a:prstGeom>
        </p:spPr>
        <p:txBody>
          <a:bodyPr lIns="0" tIns="0" rIns="0" bIns="0" rtlCol="0" anchor="t">
            <a:spAutoFit/>
          </a:bodyPr>
          <a:lstStyle/>
          <a:p>
            <a:pPr algn="ctr">
              <a:lnSpc>
                <a:spcPts val="3780"/>
              </a:lnSpc>
            </a:pPr>
            <a:r>
              <a:rPr lang="en-US" sz="2700" b="1" dirty="0">
                <a:solidFill>
                  <a:srgbClr val="2E2E2E"/>
                </a:solidFill>
                <a:latin typeface="Times New Roman" panose="02020603050405020304" pitchFamily="18" charset="0"/>
                <a:cs typeface="Times New Roman" panose="02020603050405020304" pitchFamily="18" charset="0"/>
              </a:rPr>
              <a:t>The camera module is very popular in home security applications, and in wildlife camera traps.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5600" y="1943100"/>
            <a:ext cx="11506199" cy="7914882"/>
          </a:xfrm>
          <a:custGeom>
            <a:avLst/>
            <a:gdLst/>
            <a:ahLst/>
            <a:cxnLst/>
            <a:rect l="l" t="t" r="r" b="b"/>
            <a:pathLst>
              <a:path w="7914882" h="7914882">
                <a:moveTo>
                  <a:pt x="0" y="0"/>
                </a:moveTo>
                <a:lnTo>
                  <a:pt x="7914882" y="0"/>
                </a:lnTo>
                <a:lnTo>
                  <a:pt x="7914882" y="7914881"/>
                </a:lnTo>
                <a:lnTo>
                  <a:pt x="0" y="7914881"/>
                </a:lnTo>
                <a:lnTo>
                  <a:pt x="0" y="0"/>
                </a:lnTo>
                <a:close/>
              </a:path>
            </a:pathLst>
          </a:custGeom>
          <a:blipFill>
            <a:blip r:embed="rId2"/>
            <a:stretch>
              <a:fillRect/>
            </a:stretch>
          </a:blipFill>
        </p:spPr>
      </p:sp>
      <p:sp>
        <p:nvSpPr>
          <p:cNvPr id="3" name="TextBox 3"/>
          <p:cNvSpPr txBox="1"/>
          <p:nvPr/>
        </p:nvSpPr>
        <p:spPr>
          <a:xfrm>
            <a:off x="4618798" y="755459"/>
            <a:ext cx="8716202" cy="589905"/>
          </a:xfrm>
          <a:prstGeom prst="rect">
            <a:avLst/>
          </a:prstGeom>
        </p:spPr>
        <p:txBody>
          <a:bodyPr wrap="square" lIns="0" tIns="0" rIns="0" bIns="0" rtlCol="0" anchor="t">
            <a:spAutoFit/>
          </a:bodyPr>
          <a:lstStyle/>
          <a:p>
            <a:pPr algn="ctr">
              <a:lnSpc>
                <a:spcPts val="4640"/>
              </a:lnSpc>
              <a:spcBef>
                <a:spcPct val="0"/>
              </a:spcBef>
            </a:pPr>
            <a:r>
              <a:rPr lang="en-US" sz="4640" b="1" spc="-46" dirty="0">
                <a:solidFill>
                  <a:srgbClr val="004AAD"/>
                </a:solidFill>
                <a:latin typeface="Times New Roman" panose="02020603050405020304" pitchFamily="18" charset="0"/>
                <a:cs typeface="Times New Roman" panose="02020603050405020304" pitchFamily="18" charset="0"/>
              </a:rPr>
              <a:t>TRAINING BATCH IMAGES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00400" y="2090451"/>
            <a:ext cx="11506200" cy="7569687"/>
          </a:xfrm>
          <a:custGeom>
            <a:avLst/>
            <a:gdLst/>
            <a:ahLst/>
            <a:cxnLst/>
            <a:rect l="l" t="t" r="r" b="b"/>
            <a:pathLst>
              <a:path w="8748413" h="7569687">
                <a:moveTo>
                  <a:pt x="0" y="0"/>
                </a:moveTo>
                <a:lnTo>
                  <a:pt x="8748414" y="0"/>
                </a:lnTo>
                <a:lnTo>
                  <a:pt x="8748414" y="7569687"/>
                </a:lnTo>
                <a:lnTo>
                  <a:pt x="0" y="7569687"/>
                </a:lnTo>
                <a:lnTo>
                  <a:pt x="0" y="0"/>
                </a:lnTo>
                <a:close/>
              </a:path>
            </a:pathLst>
          </a:custGeom>
          <a:blipFill>
            <a:blip r:embed="rId2"/>
            <a:stretch>
              <a:fillRect t="-7785" b="-7785"/>
            </a:stretch>
          </a:blipFill>
        </p:spPr>
      </p:sp>
      <p:sp>
        <p:nvSpPr>
          <p:cNvPr id="3" name="TextBox 3"/>
          <p:cNvSpPr txBox="1"/>
          <p:nvPr/>
        </p:nvSpPr>
        <p:spPr>
          <a:xfrm>
            <a:off x="3449682" y="698944"/>
            <a:ext cx="9600724" cy="551433"/>
          </a:xfrm>
          <a:prstGeom prst="rect">
            <a:avLst/>
          </a:prstGeom>
        </p:spPr>
        <p:txBody>
          <a:bodyPr lIns="0" tIns="0" rIns="0" bIns="0" rtlCol="0" anchor="t">
            <a:spAutoFit/>
          </a:bodyPr>
          <a:lstStyle/>
          <a:p>
            <a:pPr algn="ctr">
              <a:lnSpc>
                <a:spcPts val="4340"/>
              </a:lnSpc>
              <a:spcBef>
                <a:spcPct val="0"/>
              </a:spcBef>
            </a:pPr>
            <a:r>
              <a:rPr lang="en-US" sz="4340" b="1" spc="-43" dirty="0">
                <a:solidFill>
                  <a:srgbClr val="004AAD"/>
                </a:solidFill>
                <a:latin typeface="Times New Roman" panose="02020603050405020304" pitchFamily="18" charset="0"/>
                <a:cs typeface="Times New Roman" panose="02020603050405020304" pitchFamily="18" charset="0"/>
              </a:rPr>
              <a:t>PREDICTIONS OF VALIDATION  SET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6910" y="1232862"/>
            <a:ext cx="16374180" cy="7821276"/>
          </a:xfrm>
          <a:custGeom>
            <a:avLst/>
            <a:gdLst/>
            <a:ahLst/>
            <a:cxnLst/>
            <a:rect l="l" t="t" r="r" b="b"/>
            <a:pathLst>
              <a:path w="16746361" h="8373180">
                <a:moveTo>
                  <a:pt x="0" y="0"/>
                </a:moveTo>
                <a:lnTo>
                  <a:pt x="16746360" y="0"/>
                </a:lnTo>
                <a:lnTo>
                  <a:pt x="16746360" y="8373181"/>
                </a:lnTo>
                <a:lnTo>
                  <a:pt x="0" y="8373181"/>
                </a:lnTo>
                <a:lnTo>
                  <a:pt x="0" y="0"/>
                </a:lnTo>
                <a:close/>
              </a:path>
            </a:pathLst>
          </a:custGeom>
          <a:blipFill>
            <a:blip r:embed="rId2"/>
            <a:stretch>
              <a:fillRect/>
            </a:stretch>
          </a:blipFill>
        </p:spPr>
      </p:sp>
      <p:sp>
        <p:nvSpPr>
          <p:cNvPr id="3" name="TextBox 3"/>
          <p:cNvSpPr txBox="1"/>
          <p:nvPr/>
        </p:nvSpPr>
        <p:spPr>
          <a:xfrm>
            <a:off x="4678501" y="393954"/>
            <a:ext cx="9418499" cy="602729"/>
          </a:xfrm>
          <a:prstGeom prst="rect">
            <a:avLst/>
          </a:prstGeom>
        </p:spPr>
        <p:txBody>
          <a:bodyPr wrap="square" lIns="0" tIns="0" rIns="0" bIns="0" rtlCol="0" anchor="t">
            <a:spAutoFit/>
          </a:bodyPr>
          <a:lstStyle/>
          <a:p>
            <a:pPr algn="ctr">
              <a:lnSpc>
                <a:spcPts val="4740"/>
              </a:lnSpc>
              <a:spcBef>
                <a:spcPct val="0"/>
              </a:spcBef>
            </a:pPr>
            <a:r>
              <a:rPr lang="en-US" sz="4740" b="1" spc="-47" dirty="0">
                <a:solidFill>
                  <a:srgbClr val="004AAD"/>
                </a:solidFill>
                <a:latin typeface="Times New Roman" panose="02020603050405020304" pitchFamily="18" charset="0"/>
                <a:cs typeface="Times New Roman" panose="02020603050405020304" pitchFamily="18" charset="0"/>
              </a:rPr>
              <a:t>PERFORMANCE EVALUATION</a:t>
            </a:r>
          </a:p>
        </p:txBody>
      </p:sp>
      <p:sp>
        <p:nvSpPr>
          <p:cNvPr id="4" name="TextBox 3">
            <a:extLst>
              <a:ext uri="{FF2B5EF4-FFF2-40B4-BE49-F238E27FC236}">
                <a16:creationId xmlns:a16="http://schemas.microsoft.com/office/drawing/2014/main" id="{2C7B3D1E-DA99-7ED5-BD96-FBA704F97C2E}"/>
              </a:ext>
            </a:extLst>
          </p:cNvPr>
          <p:cNvSpPr txBox="1"/>
          <p:nvPr/>
        </p:nvSpPr>
        <p:spPr>
          <a:xfrm>
            <a:off x="1388445" y="9054138"/>
            <a:ext cx="15240000" cy="1077218"/>
          </a:xfrm>
          <a:prstGeom prst="rect">
            <a:avLst/>
          </a:prstGeom>
          <a:noFill/>
        </p:spPr>
        <p:txBody>
          <a:bodyPr wrap="square" rtlCol="0">
            <a:spAutoFit/>
          </a:bodyPr>
          <a:lstStyle/>
          <a:p>
            <a:r>
              <a:rPr lang="en-US" sz="3200" dirty="0">
                <a:solidFill>
                  <a:srgbClr val="0C0D0E"/>
                </a:solidFill>
                <a:highlight>
                  <a:srgbClr val="FFFFFF"/>
                </a:highlight>
                <a:latin typeface="-apple-system"/>
              </a:rPr>
              <a:t>X</a:t>
            </a:r>
            <a:r>
              <a:rPr lang="en-US" sz="3200" b="0" i="0" dirty="0">
                <a:solidFill>
                  <a:srgbClr val="0C0D0E"/>
                </a:solidFill>
                <a:effectLst/>
                <a:highlight>
                  <a:srgbClr val="FFFFFF"/>
                </a:highlight>
                <a:latin typeface="-apple-system"/>
              </a:rPr>
              <a:t> axis represents number of epochs</a:t>
            </a:r>
          </a:p>
          <a:p>
            <a:r>
              <a:rPr lang="en-US" sz="3200" b="0" i="0" dirty="0">
                <a:solidFill>
                  <a:srgbClr val="0C0D0E"/>
                </a:solidFill>
                <a:effectLst/>
                <a:highlight>
                  <a:srgbClr val="FFFFFF"/>
                </a:highlight>
                <a:latin typeface="-apple-system"/>
              </a:rPr>
              <a:t>Y axis represent the loss value.</a:t>
            </a:r>
            <a:endParaRPr lang="en-GB" sz="3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52800" y="1869012"/>
            <a:ext cx="11201400" cy="7846487"/>
          </a:xfrm>
          <a:custGeom>
            <a:avLst/>
            <a:gdLst/>
            <a:ahLst/>
            <a:cxnLst/>
            <a:rect l="l" t="t" r="r" b="b"/>
            <a:pathLst>
              <a:path w="10228427" h="7671320">
                <a:moveTo>
                  <a:pt x="0" y="0"/>
                </a:moveTo>
                <a:lnTo>
                  <a:pt x="10228426" y="0"/>
                </a:lnTo>
                <a:lnTo>
                  <a:pt x="10228426" y="7671321"/>
                </a:lnTo>
                <a:lnTo>
                  <a:pt x="0" y="7671321"/>
                </a:lnTo>
                <a:lnTo>
                  <a:pt x="0" y="0"/>
                </a:lnTo>
                <a:close/>
              </a:path>
            </a:pathLst>
          </a:custGeom>
          <a:blipFill>
            <a:blip r:embed="rId2"/>
            <a:stretch>
              <a:fillRect/>
            </a:stretch>
          </a:blipFill>
        </p:spPr>
      </p:sp>
      <p:sp>
        <p:nvSpPr>
          <p:cNvPr id="3" name="TextBox 3"/>
          <p:cNvSpPr txBox="1"/>
          <p:nvPr/>
        </p:nvSpPr>
        <p:spPr>
          <a:xfrm>
            <a:off x="5952292" y="755459"/>
            <a:ext cx="7154108" cy="589905"/>
          </a:xfrm>
          <a:prstGeom prst="rect">
            <a:avLst/>
          </a:prstGeom>
        </p:spPr>
        <p:txBody>
          <a:bodyPr wrap="square" lIns="0" tIns="0" rIns="0" bIns="0" rtlCol="0" anchor="t">
            <a:spAutoFit/>
          </a:bodyPr>
          <a:lstStyle/>
          <a:p>
            <a:pPr algn="ctr">
              <a:lnSpc>
                <a:spcPts val="4640"/>
              </a:lnSpc>
              <a:spcBef>
                <a:spcPct val="0"/>
              </a:spcBef>
            </a:pPr>
            <a:r>
              <a:rPr lang="en-US" sz="4640" b="1" spc="-46" dirty="0">
                <a:solidFill>
                  <a:srgbClr val="004AAD"/>
                </a:solidFill>
                <a:latin typeface="Times New Roman" panose="02020603050405020304" pitchFamily="18" charset="0"/>
                <a:cs typeface="Times New Roman" panose="02020603050405020304" pitchFamily="18" charset="0"/>
              </a:rPr>
              <a:t>CONFUSION METRICS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72600" y="7972725"/>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alphaModFix amt="31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409700" y="1155075"/>
            <a:ext cx="15468600" cy="8371131"/>
          </a:xfrm>
          <a:custGeom>
            <a:avLst/>
            <a:gdLst/>
            <a:ahLst/>
            <a:cxnLst/>
            <a:rect l="l" t="t" r="r" b="b"/>
            <a:pathLst>
              <a:path w="14640908" h="8371131">
                <a:moveTo>
                  <a:pt x="0" y="0"/>
                </a:moveTo>
                <a:lnTo>
                  <a:pt x="14640908" y="0"/>
                </a:lnTo>
                <a:lnTo>
                  <a:pt x="14640908" y="8371131"/>
                </a:lnTo>
                <a:lnTo>
                  <a:pt x="0" y="8371131"/>
                </a:lnTo>
                <a:lnTo>
                  <a:pt x="0" y="0"/>
                </a:lnTo>
                <a:close/>
              </a:path>
            </a:pathLst>
          </a:custGeom>
          <a:blipFill>
            <a:blip r:embed="rId4"/>
            <a:stretch>
              <a:fillRect r="-1646"/>
            </a:stretch>
          </a:blipFill>
        </p:spPr>
      </p:sp>
      <p:sp>
        <p:nvSpPr>
          <p:cNvPr id="4" name="TextBox 4"/>
          <p:cNvSpPr txBox="1"/>
          <p:nvPr/>
        </p:nvSpPr>
        <p:spPr>
          <a:xfrm>
            <a:off x="4245122" y="347162"/>
            <a:ext cx="9797756" cy="807913"/>
          </a:xfrm>
          <a:prstGeom prst="rect">
            <a:avLst/>
          </a:prstGeom>
        </p:spPr>
        <p:txBody>
          <a:bodyPr lIns="0" tIns="0" rIns="0" bIns="0" rtlCol="0" anchor="t">
            <a:spAutoFit/>
          </a:bodyPr>
          <a:lstStyle/>
          <a:p>
            <a:pPr>
              <a:lnSpc>
                <a:spcPts val="6300"/>
              </a:lnSpc>
            </a:pPr>
            <a:r>
              <a:rPr lang="en-US" sz="6300" dirty="0">
                <a:solidFill>
                  <a:srgbClr val="004AAD"/>
                </a:solidFill>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04736" y="1028700"/>
            <a:ext cx="12830624" cy="8553749"/>
          </a:xfrm>
          <a:custGeom>
            <a:avLst/>
            <a:gdLst/>
            <a:ahLst/>
            <a:cxnLst/>
            <a:rect l="l" t="t" r="r" b="b"/>
            <a:pathLst>
              <a:path w="12830624" h="8553749">
                <a:moveTo>
                  <a:pt x="0" y="0"/>
                </a:moveTo>
                <a:lnTo>
                  <a:pt x="12830623" y="0"/>
                </a:lnTo>
                <a:lnTo>
                  <a:pt x="12830623" y="8553749"/>
                </a:lnTo>
                <a:lnTo>
                  <a:pt x="0" y="8553749"/>
                </a:lnTo>
                <a:lnTo>
                  <a:pt x="0" y="0"/>
                </a:lnTo>
                <a:close/>
              </a:path>
            </a:pathLst>
          </a:custGeom>
          <a:blipFill>
            <a:blip r:embed="rId2"/>
            <a:stretch>
              <a:fillRect/>
            </a:stretch>
          </a:blipFill>
        </p:spPr>
      </p:sp>
      <p:sp>
        <p:nvSpPr>
          <p:cNvPr id="3" name="TextBox 3"/>
          <p:cNvSpPr txBox="1"/>
          <p:nvPr/>
        </p:nvSpPr>
        <p:spPr>
          <a:xfrm>
            <a:off x="1092994" y="708470"/>
            <a:ext cx="4012406" cy="654025"/>
          </a:xfrm>
          <a:prstGeom prst="rect">
            <a:avLst/>
          </a:prstGeom>
        </p:spPr>
        <p:txBody>
          <a:bodyPr wrap="square" lIns="0" tIns="0" rIns="0" bIns="0" rtlCol="0" anchor="t">
            <a:spAutoFit/>
          </a:bodyPr>
          <a:lstStyle/>
          <a:p>
            <a:pPr algn="ctr">
              <a:lnSpc>
                <a:spcPts val="5140"/>
              </a:lnSpc>
              <a:spcBef>
                <a:spcPct val="0"/>
              </a:spcBef>
            </a:pPr>
            <a:r>
              <a:rPr lang="en-US" sz="5140" b="1" spc="-51" dirty="0">
                <a:solidFill>
                  <a:srgbClr val="004AAD"/>
                </a:solidFill>
                <a:latin typeface="Times New Roman" panose="02020603050405020304" pitchFamily="18" charset="0"/>
                <a:cs typeface="Times New Roman" panose="02020603050405020304" pitchFamily="18" charset="0"/>
              </a:rPr>
              <a:t>R - CURVE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99080" y="1015021"/>
            <a:ext cx="12859020" cy="8572680"/>
          </a:xfrm>
          <a:custGeom>
            <a:avLst/>
            <a:gdLst/>
            <a:ahLst/>
            <a:cxnLst/>
            <a:rect l="l" t="t" r="r" b="b"/>
            <a:pathLst>
              <a:path w="12859020" h="8572680">
                <a:moveTo>
                  <a:pt x="0" y="0"/>
                </a:moveTo>
                <a:lnTo>
                  <a:pt x="12859020" y="0"/>
                </a:lnTo>
                <a:lnTo>
                  <a:pt x="12859020" y="8572680"/>
                </a:lnTo>
                <a:lnTo>
                  <a:pt x="0" y="8572680"/>
                </a:lnTo>
                <a:lnTo>
                  <a:pt x="0" y="0"/>
                </a:lnTo>
                <a:close/>
              </a:path>
            </a:pathLst>
          </a:custGeom>
          <a:blipFill>
            <a:blip r:embed="rId2"/>
            <a:stretch>
              <a:fillRect/>
            </a:stretch>
          </a:blipFill>
        </p:spPr>
      </p:sp>
      <p:sp>
        <p:nvSpPr>
          <p:cNvPr id="3" name="TextBox 3"/>
          <p:cNvSpPr txBox="1"/>
          <p:nvPr/>
        </p:nvSpPr>
        <p:spPr>
          <a:xfrm>
            <a:off x="1043642" y="717995"/>
            <a:ext cx="3394353" cy="679673"/>
          </a:xfrm>
          <a:prstGeom prst="rect">
            <a:avLst/>
          </a:prstGeom>
        </p:spPr>
        <p:txBody>
          <a:bodyPr lIns="0" tIns="0" rIns="0" bIns="0" rtlCol="0" anchor="t">
            <a:spAutoFit/>
          </a:bodyPr>
          <a:lstStyle/>
          <a:p>
            <a:pPr algn="ctr">
              <a:lnSpc>
                <a:spcPts val="5340"/>
              </a:lnSpc>
              <a:spcBef>
                <a:spcPct val="0"/>
              </a:spcBef>
            </a:pPr>
            <a:r>
              <a:rPr lang="en-US" sz="5340" b="1" spc="-53" dirty="0">
                <a:solidFill>
                  <a:srgbClr val="004AAD"/>
                </a:solidFill>
                <a:latin typeface="Times New Roman" panose="02020603050405020304" pitchFamily="18" charset="0"/>
                <a:cs typeface="Times New Roman" panose="02020603050405020304" pitchFamily="18" charset="0"/>
              </a:rPr>
              <a:t>P - CURVE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3109" y="3191232"/>
            <a:ext cx="5892706" cy="5504427"/>
          </a:xfrm>
          <a:custGeom>
            <a:avLst/>
            <a:gdLst/>
            <a:ahLst/>
            <a:cxnLst/>
            <a:rect l="l" t="t" r="r" b="b"/>
            <a:pathLst>
              <a:path w="5892706" h="5504427">
                <a:moveTo>
                  <a:pt x="0" y="0"/>
                </a:moveTo>
                <a:lnTo>
                  <a:pt x="5892705" y="0"/>
                </a:lnTo>
                <a:lnTo>
                  <a:pt x="5892705" y="5504427"/>
                </a:lnTo>
                <a:lnTo>
                  <a:pt x="0" y="5504427"/>
                </a:lnTo>
                <a:lnTo>
                  <a:pt x="0" y="0"/>
                </a:lnTo>
                <a:close/>
              </a:path>
            </a:pathLst>
          </a:custGeom>
          <a:blipFill>
            <a:blip r:embed="rId2"/>
            <a:stretch>
              <a:fillRect/>
            </a:stretch>
          </a:blipFill>
        </p:spPr>
      </p:sp>
      <p:sp>
        <p:nvSpPr>
          <p:cNvPr id="3" name="Freeform 3"/>
          <p:cNvSpPr/>
          <p:nvPr/>
        </p:nvSpPr>
        <p:spPr>
          <a:xfrm>
            <a:off x="10011086" y="3143610"/>
            <a:ext cx="6887858" cy="5599671"/>
          </a:xfrm>
          <a:custGeom>
            <a:avLst/>
            <a:gdLst/>
            <a:ahLst/>
            <a:cxnLst/>
            <a:rect l="l" t="t" r="r" b="b"/>
            <a:pathLst>
              <a:path w="6887858" h="5599671">
                <a:moveTo>
                  <a:pt x="0" y="0"/>
                </a:moveTo>
                <a:lnTo>
                  <a:pt x="6887858" y="0"/>
                </a:lnTo>
                <a:lnTo>
                  <a:pt x="6887858" y="5599671"/>
                </a:lnTo>
                <a:lnTo>
                  <a:pt x="0" y="5599671"/>
                </a:lnTo>
                <a:lnTo>
                  <a:pt x="0" y="0"/>
                </a:lnTo>
                <a:close/>
              </a:path>
            </a:pathLst>
          </a:custGeom>
          <a:blipFill>
            <a:blip r:embed="rId3"/>
            <a:stretch>
              <a:fillRect/>
            </a:stretch>
          </a:blipFill>
        </p:spPr>
      </p:sp>
      <p:sp>
        <p:nvSpPr>
          <p:cNvPr id="4" name="TextBox 4"/>
          <p:cNvSpPr txBox="1"/>
          <p:nvPr/>
        </p:nvSpPr>
        <p:spPr>
          <a:xfrm>
            <a:off x="657527" y="932308"/>
            <a:ext cx="8883869" cy="679673"/>
          </a:xfrm>
          <a:prstGeom prst="rect">
            <a:avLst/>
          </a:prstGeom>
        </p:spPr>
        <p:txBody>
          <a:bodyPr lIns="0" tIns="0" rIns="0" bIns="0" rtlCol="0" anchor="t">
            <a:spAutoFit/>
          </a:bodyPr>
          <a:lstStyle/>
          <a:p>
            <a:pPr algn="ctr">
              <a:lnSpc>
                <a:spcPts val="5340"/>
              </a:lnSpc>
              <a:spcBef>
                <a:spcPct val="0"/>
              </a:spcBef>
            </a:pPr>
            <a:r>
              <a:rPr lang="en-US" sz="5340" b="1" spc="-53" dirty="0">
                <a:solidFill>
                  <a:srgbClr val="004AAD"/>
                </a:solidFill>
                <a:latin typeface="Times New Roman" panose="02020603050405020304" pitchFamily="18" charset="0"/>
                <a:cs typeface="Times New Roman" panose="02020603050405020304" pitchFamily="18" charset="0"/>
              </a:rPr>
              <a:t>SOME PREDICTIONS</a:t>
            </a:r>
          </a:p>
        </p:txBody>
      </p:sp>
      <p:sp>
        <p:nvSpPr>
          <p:cNvPr id="5" name="TextBox 5"/>
          <p:cNvSpPr txBox="1"/>
          <p:nvPr/>
        </p:nvSpPr>
        <p:spPr>
          <a:xfrm>
            <a:off x="1676400" y="9017016"/>
            <a:ext cx="7037856" cy="295722"/>
          </a:xfrm>
          <a:prstGeom prst="rect">
            <a:avLst/>
          </a:prstGeom>
        </p:spPr>
        <p:txBody>
          <a:bodyPr lIns="0" tIns="0" rIns="0" bIns="0" rtlCol="0" anchor="t">
            <a:spAutoFit/>
          </a:bodyPr>
          <a:lstStyle/>
          <a:p>
            <a:pPr algn="ctr">
              <a:lnSpc>
                <a:spcPts val="2240"/>
              </a:lnSpc>
              <a:spcBef>
                <a:spcPct val="0"/>
              </a:spcBef>
            </a:pPr>
            <a:r>
              <a:rPr lang="en-US" sz="2800" dirty="0">
                <a:solidFill>
                  <a:srgbClr val="000000"/>
                </a:solidFill>
                <a:latin typeface="Times New Roman" panose="02020603050405020304" pitchFamily="18" charset="0"/>
                <a:cs typeface="Times New Roman" panose="02020603050405020304" pitchFamily="18" charset="0"/>
              </a:rPr>
              <a:t>Fig 1:Elephant detected with 93% confidence</a:t>
            </a:r>
          </a:p>
        </p:txBody>
      </p:sp>
      <p:sp>
        <p:nvSpPr>
          <p:cNvPr id="6" name="TextBox 6"/>
          <p:cNvSpPr txBox="1"/>
          <p:nvPr/>
        </p:nvSpPr>
        <p:spPr>
          <a:xfrm>
            <a:off x="10011086" y="8963277"/>
            <a:ext cx="7037856" cy="307777"/>
          </a:xfrm>
          <a:prstGeom prst="rect">
            <a:avLst/>
          </a:prstGeom>
        </p:spPr>
        <p:txBody>
          <a:bodyPr lIns="0" tIns="0" rIns="0" bIns="0" rtlCol="0" anchor="t">
            <a:spAutoFit/>
          </a:bodyPr>
          <a:lstStyle/>
          <a:p>
            <a:pPr algn="ctr">
              <a:lnSpc>
                <a:spcPts val="2240"/>
              </a:lnSpc>
              <a:spcBef>
                <a:spcPct val="0"/>
              </a:spcBef>
            </a:pPr>
            <a:r>
              <a:rPr lang="en-US" sz="3200" dirty="0">
                <a:solidFill>
                  <a:srgbClr val="000000"/>
                </a:solidFill>
                <a:latin typeface="Times New Roman" panose="02020603050405020304" pitchFamily="18" charset="0"/>
                <a:cs typeface="Times New Roman" panose="02020603050405020304" pitchFamily="18" charset="0"/>
              </a:rPr>
              <a:t>Fig 2:Pig detected with 94% confidence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7965" y="2740493"/>
            <a:ext cx="6910317" cy="5833043"/>
          </a:xfrm>
          <a:custGeom>
            <a:avLst/>
            <a:gdLst/>
            <a:ahLst/>
            <a:cxnLst/>
            <a:rect l="l" t="t" r="r" b="b"/>
            <a:pathLst>
              <a:path w="6910317" h="5833043">
                <a:moveTo>
                  <a:pt x="0" y="0"/>
                </a:moveTo>
                <a:lnTo>
                  <a:pt x="6910317" y="0"/>
                </a:lnTo>
                <a:lnTo>
                  <a:pt x="6910317" y="5833043"/>
                </a:lnTo>
                <a:lnTo>
                  <a:pt x="0" y="5833043"/>
                </a:lnTo>
                <a:lnTo>
                  <a:pt x="0" y="0"/>
                </a:lnTo>
                <a:close/>
              </a:path>
            </a:pathLst>
          </a:custGeom>
          <a:blipFill>
            <a:blip r:embed="rId2"/>
            <a:stretch>
              <a:fillRect/>
            </a:stretch>
          </a:blipFill>
        </p:spPr>
      </p:sp>
      <p:sp>
        <p:nvSpPr>
          <p:cNvPr id="3" name="Freeform 3"/>
          <p:cNvSpPr/>
          <p:nvPr/>
        </p:nvSpPr>
        <p:spPr>
          <a:xfrm>
            <a:off x="10353155" y="2354363"/>
            <a:ext cx="5578273" cy="5578273"/>
          </a:xfrm>
          <a:custGeom>
            <a:avLst/>
            <a:gdLst/>
            <a:ahLst/>
            <a:cxnLst/>
            <a:rect l="l" t="t" r="r" b="b"/>
            <a:pathLst>
              <a:path w="5578273" h="5578273">
                <a:moveTo>
                  <a:pt x="0" y="0"/>
                </a:moveTo>
                <a:lnTo>
                  <a:pt x="5578273" y="0"/>
                </a:lnTo>
                <a:lnTo>
                  <a:pt x="5578273" y="5578274"/>
                </a:lnTo>
                <a:lnTo>
                  <a:pt x="0" y="5578274"/>
                </a:lnTo>
                <a:lnTo>
                  <a:pt x="0" y="0"/>
                </a:lnTo>
                <a:close/>
              </a:path>
            </a:pathLst>
          </a:custGeom>
          <a:blipFill>
            <a:blip r:embed="rId3"/>
            <a:stretch>
              <a:fillRect/>
            </a:stretch>
          </a:blipFill>
        </p:spPr>
      </p:sp>
      <p:sp>
        <p:nvSpPr>
          <p:cNvPr id="4" name="TextBox 4"/>
          <p:cNvSpPr txBox="1"/>
          <p:nvPr/>
        </p:nvSpPr>
        <p:spPr>
          <a:xfrm>
            <a:off x="657527" y="717994"/>
            <a:ext cx="8883869" cy="679673"/>
          </a:xfrm>
          <a:prstGeom prst="rect">
            <a:avLst/>
          </a:prstGeom>
        </p:spPr>
        <p:txBody>
          <a:bodyPr lIns="0" tIns="0" rIns="0" bIns="0" rtlCol="0" anchor="t">
            <a:spAutoFit/>
          </a:bodyPr>
          <a:lstStyle/>
          <a:p>
            <a:pPr algn="ctr">
              <a:lnSpc>
                <a:spcPts val="5340"/>
              </a:lnSpc>
              <a:spcBef>
                <a:spcPct val="0"/>
              </a:spcBef>
            </a:pPr>
            <a:r>
              <a:rPr lang="en-US" sz="5340" b="1" spc="-53" dirty="0">
                <a:solidFill>
                  <a:srgbClr val="004AAD"/>
                </a:solidFill>
                <a:latin typeface="Times New Roman" panose="02020603050405020304" pitchFamily="18" charset="0"/>
                <a:cs typeface="Times New Roman" panose="02020603050405020304" pitchFamily="18" charset="0"/>
              </a:rPr>
              <a:t>SOME PREDICTIONS</a:t>
            </a:r>
          </a:p>
        </p:txBody>
      </p:sp>
      <p:sp>
        <p:nvSpPr>
          <p:cNvPr id="5" name="TextBox 5"/>
          <p:cNvSpPr txBox="1"/>
          <p:nvPr/>
        </p:nvSpPr>
        <p:spPr>
          <a:xfrm>
            <a:off x="1857965" y="8934767"/>
            <a:ext cx="7683431" cy="580390"/>
          </a:xfrm>
          <a:prstGeom prst="rect">
            <a:avLst/>
          </a:prstGeom>
        </p:spPr>
        <p:txBody>
          <a:bodyPr lIns="0" tIns="0" rIns="0" bIns="0" rtlCol="0" anchor="t">
            <a:spAutoFit/>
          </a:bodyPr>
          <a:lstStyle/>
          <a:p>
            <a:pPr algn="ctr">
              <a:lnSpc>
                <a:spcPts val="4759"/>
              </a:lnSpc>
            </a:pPr>
            <a:r>
              <a:rPr lang="en-US" sz="3399" dirty="0">
                <a:solidFill>
                  <a:srgbClr val="2E2E2E"/>
                </a:solidFill>
                <a:latin typeface="Times New Roman" panose="02020603050405020304" pitchFamily="18" charset="0"/>
                <a:cs typeface="Times New Roman" panose="02020603050405020304" pitchFamily="18" charset="0"/>
              </a:rPr>
              <a:t>Tiger detected with 95% confidence</a:t>
            </a:r>
          </a:p>
        </p:txBody>
      </p:sp>
      <p:sp>
        <p:nvSpPr>
          <p:cNvPr id="6" name="TextBox 6"/>
          <p:cNvSpPr txBox="1"/>
          <p:nvPr/>
        </p:nvSpPr>
        <p:spPr>
          <a:xfrm>
            <a:off x="10353155" y="8677910"/>
            <a:ext cx="7683431" cy="580390"/>
          </a:xfrm>
          <a:prstGeom prst="rect">
            <a:avLst/>
          </a:prstGeom>
        </p:spPr>
        <p:txBody>
          <a:bodyPr lIns="0" tIns="0" rIns="0" bIns="0" rtlCol="0" anchor="t">
            <a:spAutoFit/>
          </a:bodyPr>
          <a:lstStyle/>
          <a:p>
            <a:pPr algn="ctr">
              <a:lnSpc>
                <a:spcPts val="4759"/>
              </a:lnSpc>
            </a:pPr>
            <a:r>
              <a:rPr lang="en-US" sz="3399" dirty="0">
                <a:solidFill>
                  <a:srgbClr val="2E2E2E"/>
                </a:solidFill>
                <a:latin typeface="Times New Roman" panose="02020603050405020304" pitchFamily="18" charset="0"/>
                <a:cs typeface="Times New Roman" panose="02020603050405020304" pitchFamily="18" charset="0"/>
              </a:rPr>
              <a:t>Instances and labels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6517" y="717994"/>
            <a:ext cx="8883869" cy="679673"/>
          </a:xfrm>
          <a:prstGeom prst="rect">
            <a:avLst/>
          </a:prstGeom>
        </p:spPr>
        <p:txBody>
          <a:bodyPr lIns="0" tIns="0" rIns="0" bIns="0" rtlCol="0" anchor="t">
            <a:spAutoFit/>
          </a:bodyPr>
          <a:lstStyle/>
          <a:p>
            <a:pPr algn="ctr">
              <a:lnSpc>
                <a:spcPts val="5340"/>
              </a:lnSpc>
              <a:spcBef>
                <a:spcPct val="0"/>
              </a:spcBef>
            </a:pPr>
            <a:r>
              <a:rPr lang="en-US" sz="5340" b="1" spc="-53" dirty="0">
                <a:solidFill>
                  <a:srgbClr val="004AAD"/>
                </a:solidFill>
                <a:latin typeface="Times New Roman" panose="02020603050405020304" pitchFamily="18" charset="0"/>
                <a:cs typeface="Times New Roman" panose="02020603050405020304" pitchFamily="18" charset="0"/>
              </a:rPr>
              <a:t>CONCLUSION</a:t>
            </a:r>
          </a:p>
        </p:txBody>
      </p:sp>
      <p:sp>
        <p:nvSpPr>
          <p:cNvPr id="3" name="TextBox 3"/>
          <p:cNvSpPr txBox="1"/>
          <p:nvPr/>
        </p:nvSpPr>
        <p:spPr>
          <a:xfrm>
            <a:off x="1028700" y="1790700"/>
            <a:ext cx="16230600" cy="8258671"/>
          </a:xfrm>
          <a:prstGeom prst="rect">
            <a:avLst/>
          </a:prstGeom>
        </p:spPr>
        <p:txBody>
          <a:bodyPr lIns="0" tIns="0" rIns="0" bIns="0" rtlCol="0" anchor="t">
            <a:spAutoFit/>
          </a:bodyPr>
          <a:lstStyle/>
          <a:p>
            <a:pPr marL="742950" indent="-742950" algn="just">
              <a:lnSpc>
                <a:spcPts val="3986"/>
              </a:lnSpc>
              <a:buAutoNum type="arabicPeriod"/>
            </a:pPr>
            <a:r>
              <a:rPr lang="en-US" sz="3600" b="1" dirty="0">
                <a:solidFill>
                  <a:srgbClr val="2E2E2E"/>
                </a:solidFill>
                <a:latin typeface="Times New Roman" panose="02020603050405020304" pitchFamily="18" charset="0"/>
                <a:cs typeface="Times New Roman" panose="02020603050405020304" pitchFamily="18" charset="0"/>
              </a:rPr>
              <a:t>Class-Wise Results (Below will only act as a sample)</a:t>
            </a:r>
          </a:p>
          <a:p>
            <a:pPr algn="just">
              <a:lnSpc>
                <a:spcPts val="3986"/>
              </a:lnSpc>
            </a:pPr>
            <a:endParaRPr lang="en-US" sz="3600" b="1" dirty="0">
              <a:solidFill>
                <a:srgbClr val="2E2E2E"/>
              </a:solidFill>
              <a:latin typeface="Times New Roman" panose="02020603050405020304" pitchFamily="18" charset="0"/>
              <a:cs typeface="Times New Roman" panose="02020603050405020304" pitchFamily="18" charset="0"/>
            </a:endParaRPr>
          </a:p>
          <a:p>
            <a:pPr algn="just">
              <a:lnSpc>
                <a:spcPts val="3986"/>
              </a:lnSpc>
            </a:pPr>
            <a:r>
              <a:rPr lang="en-US" sz="3600" dirty="0">
                <a:solidFill>
                  <a:srgbClr val="004AAD"/>
                </a:solidFill>
                <a:latin typeface="Times New Roman" panose="02020603050405020304" pitchFamily="18" charset="0"/>
                <a:cs typeface="Times New Roman" panose="02020603050405020304" pitchFamily="18" charset="0"/>
              </a:rPr>
              <a:t>     </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i</a:t>
            </a:r>
            <a:r>
              <a:rPr lang="en-US" sz="3600" dirty="0">
                <a:solidFill>
                  <a:srgbClr val="000000"/>
                </a:solidFill>
                <a:latin typeface="Times New Roman" panose="02020603050405020304" pitchFamily="18" charset="0"/>
                <a:cs typeface="Times New Roman" panose="02020603050405020304" pitchFamily="18" charset="0"/>
              </a:rPr>
              <a:t>. Elephant: Precision: 88.5%, Recall: 90.6%, </a:t>
            </a:r>
            <a:r>
              <a:rPr lang="en-US" sz="3600" dirty="0" err="1">
                <a:solidFill>
                  <a:srgbClr val="000000"/>
                </a:solidFill>
                <a:latin typeface="Times New Roman" panose="02020603050405020304" pitchFamily="18" charset="0"/>
                <a:cs typeface="Times New Roman" panose="02020603050405020304" pitchFamily="18" charset="0"/>
              </a:rPr>
              <a:t>mAP</a:t>
            </a:r>
            <a:r>
              <a:rPr lang="en-US" sz="3600" dirty="0">
                <a:solidFill>
                  <a:srgbClr val="000000"/>
                </a:solidFill>
                <a:latin typeface="Times New Roman" panose="02020603050405020304" pitchFamily="18" charset="0"/>
                <a:cs typeface="Times New Roman" panose="02020603050405020304" pitchFamily="18" charset="0"/>
              </a:rPr>
              <a:t>: 95.1%.</a:t>
            </a:r>
          </a:p>
          <a:p>
            <a:pPr algn="just">
              <a:lnSpc>
                <a:spcPts val="3986"/>
              </a:lnSpc>
            </a:pPr>
            <a:r>
              <a:rPr lang="en-US" sz="3600" dirty="0">
                <a:solidFill>
                  <a:srgbClr val="000000"/>
                </a:solidFill>
                <a:latin typeface="Times New Roman" panose="02020603050405020304" pitchFamily="18" charset="0"/>
                <a:cs typeface="Times New Roman" panose="02020603050405020304" pitchFamily="18" charset="0"/>
              </a:rPr>
              <a:t>     ii. Leopard: Precision: 100%, Recall: 55.6%,mAP: 71.9%</a:t>
            </a:r>
          </a:p>
          <a:p>
            <a:pPr algn="just">
              <a:lnSpc>
                <a:spcPts val="4284"/>
              </a:lnSpc>
            </a:pPr>
            <a:r>
              <a:rPr lang="en-US" sz="3600" dirty="0">
                <a:solidFill>
                  <a:srgbClr val="000000"/>
                </a:solidFill>
                <a:latin typeface="Times New Roman" panose="02020603050405020304" pitchFamily="18" charset="0"/>
                <a:cs typeface="Times New Roman" panose="02020603050405020304" pitchFamily="18" charset="0"/>
              </a:rPr>
              <a:t>    iii. Pig: Precision: 95%, Recall: 68.2%, </a:t>
            </a:r>
            <a:r>
              <a:rPr lang="en-US" sz="3600" dirty="0" err="1">
                <a:solidFill>
                  <a:srgbClr val="000000"/>
                </a:solidFill>
                <a:latin typeface="Times New Roman" panose="02020603050405020304" pitchFamily="18" charset="0"/>
                <a:cs typeface="Times New Roman" panose="02020603050405020304" pitchFamily="18" charset="0"/>
              </a:rPr>
              <a:t>mAP</a:t>
            </a:r>
            <a:r>
              <a:rPr lang="en-US" sz="3600" dirty="0">
                <a:solidFill>
                  <a:srgbClr val="000000"/>
                </a:solidFill>
                <a:latin typeface="Times New Roman" panose="02020603050405020304" pitchFamily="18" charset="0"/>
                <a:cs typeface="Times New Roman" panose="02020603050405020304" pitchFamily="18" charset="0"/>
              </a:rPr>
              <a:t>: 83.8%</a:t>
            </a:r>
          </a:p>
          <a:p>
            <a:pPr algn="just">
              <a:lnSpc>
                <a:spcPts val="3986"/>
              </a:lnSpc>
            </a:pPr>
            <a:r>
              <a:rPr lang="en-US" sz="3600" dirty="0">
                <a:solidFill>
                  <a:srgbClr val="000000"/>
                </a:solidFill>
                <a:latin typeface="Times New Roman" panose="02020603050405020304" pitchFamily="18" charset="0"/>
                <a:cs typeface="Times New Roman" panose="02020603050405020304" pitchFamily="18" charset="0"/>
              </a:rPr>
              <a:t>    iv. Tiger: Precision: 75.9%, Recall: 90.1%, </a:t>
            </a:r>
            <a:r>
              <a:rPr lang="en-US" sz="3600" dirty="0" err="1">
                <a:solidFill>
                  <a:srgbClr val="000000"/>
                </a:solidFill>
                <a:latin typeface="Times New Roman" panose="02020603050405020304" pitchFamily="18" charset="0"/>
                <a:cs typeface="Times New Roman" panose="02020603050405020304" pitchFamily="18" charset="0"/>
              </a:rPr>
              <a:t>mAP</a:t>
            </a:r>
            <a:r>
              <a:rPr lang="en-US" sz="3600" dirty="0">
                <a:solidFill>
                  <a:srgbClr val="000000"/>
                </a:solidFill>
                <a:latin typeface="Times New Roman" panose="02020603050405020304" pitchFamily="18" charset="0"/>
                <a:cs typeface="Times New Roman" panose="02020603050405020304" pitchFamily="18" charset="0"/>
              </a:rPr>
              <a:t>: 94.2%</a:t>
            </a:r>
          </a:p>
          <a:p>
            <a:pPr marL="571500" indent="-571500" algn="just">
              <a:lnSpc>
                <a:spcPts val="3986"/>
              </a:lnSpc>
              <a:buFont typeface="Wingdings" panose="05000000000000000000" pitchFamily="2" charset="2"/>
              <a:buChar char="Ø"/>
            </a:pPr>
            <a:r>
              <a:rPr lang="en-US" sz="3600" dirty="0">
                <a:solidFill>
                  <a:srgbClr val="000000"/>
                </a:solidFill>
                <a:latin typeface="Times New Roman" panose="02020603050405020304" pitchFamily="18" charset="0"/>
                <a:cs typeface="Times New Roman" panose="02020603050405020304" pitchFamily="18" charset="0"/>
              </a:rPr>
              <a:t>Overall </a:t>
            </a:r>
            <a:r>
              <a:rPr lang="en-US" sz="3600" dirty="0" err="1">
                <a:solidFill>
                  <a:srgbClr val="000000"/>
                </a:solidFill>
                <a:latin typeface="Times New Roman" panose="02020603050405020304" pitchFamily="18" charset="0"/>
                <a:cs typeface="Times New Roman" panose="02020603050405020304" pitchFamily="18" charset="0"/>
              </a:rPr>
              <a:t>mAp</a:t>
            </a:r>
            <a:r>
              <a:rPr lang="en-US" sz="3600" dirty="0">
                <a:solidFill>
                  <a:srgbClr val="000000"/>
                </a:solidFill>
                <a:latin typeface="Times New Roman" panose="02020603050405020304" pitchFamily="18" charset="0"/>
                <a:cs typeface="Times New Roman" panose="02020603050405020304" pitchFamily="18" charset="0"/>
              </a:rPr>
              <a:t> for YOLOv8m(medium) was 86% which much improved on  model with COCO dataset which is 50.2%.</a:t>
            </a:r>
          </a:p>
          <a:p>
            <a:pPr algn="just">
              <a:lnSpc>
                <a:spcPts val="3986"/>
              </a:lnSpc>
            </a:pPr>
            <a:r>
              <a:rPr lang="en-US" sz="3600" dirty="0">
                <a:solidFill>
                  <a:srgbClr val="000000"/>
                </a:solidFill>
                <a:latin typeface="Times New Roman" panose="02020603050405020304" pitchFamily="18" charset="0"/>
                <a:cs typeface="Times New Roman" panose="02020603050405020304" pitchFamily="18" charset="0"/>
              </a:rPr>
              <a:t> </a:t>
            </a:r>
            <a:endParaRPr lang="en-US" sz="3600" b="1" dirty="0">
              <a:solidFill>
                <a:srgbClr val="000000"/>
              </a:solidFill>
              <a:latin typeface="Times New Roman" panose="02020603050405020304" pitchFamily="18" charset="0"/>
              <a:cs typeface="Times New Roman" panose="02020603050405020304" pitchFamily="18" charset="0"/>
            </a:endParaRPr>
          </a:p>
          <a:p>
            <a:pPr algn="just">
              <a:lnSpc>
                <a:spcPts val="4118"/>
              </a:lnSpc>
            </a:pPr>
            <a:r>
              <a:rPr lang="en-US" sz="3600" b="1" dirty="0">
                <a:solidFill>
                  <a:srgbClr val="000000"/>
                </a:solidFill>
                <a:latin typeface="Times New Roman" panose="02020603050405020304" pitchFamily="18" charset="0"/>
                <a:cs typeface="Times New Roman" panose="02020603050405020304" pitchFamily="18" charset="0"/>
              </a:rPr>
              <a:t>2. Efficiency Metrics:</a:t>
            </a:r>
          </a:p>
          <a:p>
            <a:pPr algn="just">
              <a:lnSpc>
                <a:spcPts val="3986"/>
              </a:lnSpc>
            </a:pPr>
            <a:r>
              <a:rPr lang="en-US" sz="3600" b="1" dirty="0">
                <a:solidFill>
                  <a:srgbClr val="000000"/>
                </a:solidFill>
                <a:latin typeface="Times New Roman" panose="02020603050405020304" pitchFamily="18" charset="0"/>
                <a:cs typeface="Times New Roman" panose="02020603050405020304" pitchFamily="18" charset="0"/>
              </a:rPr>
              <a:t>Speed: </a:t>
            </a:r>
            <a:r>
              <a:rPr lang="en-US" sz="3600" dirty="0">
                <a:solidFill>
                  <a:srgbClr val="000000"/>
                </a:solidFill>
                <a:latin typeface="Times New Roman" panose="02020603050405020304" pitchFamily="18" charset="0"/>
                <a:cs typeface="Times New Roman" panose="02020603050405020304" pitchFamily="18" charset="0"/>
              </a:rPr>
              <a:t>Preprocessing Time: 0.8ms, </a:t>
            </a:r>
          </a:p>
          <a:p>
            <a:pPr algn="just">
              <a:lnSpc>
                <a:spcPts val="3986"/>
              </a:lnSpc>
            </a:pPr>
            <a:r>
              <a:rPr lang="en-US" sz="3600" b="1" dirty="0">
                <a:solidFill>
                  <a:srgbClr val="000000"/>
                </a:solidFill>
                <a:latin typeface="Times New Roman" panose="02020603050405020304" pitchFamily="18" charset="0"/>
                <a:cs typeface="Times New Roman" panose="02020603050405020304" pitchFamily="18" charset="0"/>
              </a:rPr>
              <a:t>Inference Time: </a:t>
            </a:r>
            <a:r>
              <a:rPr lang="en-US" sz="3600" dirty="0">
                <a:solidFill>
                  <a:srgbClr val="000000"/>
                </a:solidFill>
                <a:latin typeface="Times New Roman" panose="02020603050405020304" pitchFamily="18" charset="0"/>
                <a:cs typeface="Times New Roman" panose="02020603050405020304" pitchFamily="18" charset="0"/>
              </a:rPr>
              <a:t>4.7ms, </a:t>
            </a:r>
          </a:p>
          <a:p>
            <a:pPr algn="just">
              <a:lnSpc>
                <a:spcPts val="3986"/>
              </a:lnSpc>
            </a:pPr>
            <a:r>
              <a:rPr lang="en-US" sz="3600" b="1" dirty="0">
                <a:solidFill>
                  <a:srgbClr val="000000"/>
                </a:solidFill>
                <a:latin typeface="Times New Roman" panose="02020603050405020304" pitchFamily="18" charset="0"/>
                <a:cs typeface="Times New Roman" panose="02020603050405020304" pitchFamily="18" charset="0"/>
              </a:rPr>
              <a:t>Post-processing Time: </a:t>
            </a:r>
            <a:r>
              <a:rPr lang="en-US" sz="3600" dirty="0">
                <a:solidFill>
                  <a:srgbClr val="000000"/>
                </a:solidFill>
                <a:latin typeface="Times New Roman" panose="02020603050405020304" pitchFamily="18" charset="0"/>
                <a:cs typeface="Times New Roman" panose="02020603050405020304" pitchFamily="18" charset="0"/>
              </a:rPr>
              <a:t>3.1ms. </a:t>
            </a:r>
          </a:p>
          <a:p>
            <a:pPr marL="571500" indent="-571500" algn="just">
              <a:lnSpc>
                <a:spcPts val="3986"/>
              </a:lnSpc>
              <a:buFont typeface="Wingdings" panose="05000000000000000000" pitchFamily="2" charset="2"/>
              <a:buChar char="Ø"/>
            </a:pPr>
            <a:r>
              <a:rPr lang="en-US" sz="3600" dirty="0">
                <a:solidFill>
                  <a:srgbClr val="000000"/>
                </a:solidFill>
                <a:latin typeface="Times New Roman" panose="02020603050405020304" pitchFamily="18" charset="0"/>
                <a:cs typeface="Times New Roman" panose="02020603050405020304" pitchFamily="18" charset="0"/>
              </a:rPr>
              <a:t>The model demonstrated efficient processing times, making it suitable for real-time applications.</a:t>
            </a:r>
          </a:p>
          <a:p>
            <a:pPr algn="just">
              <a:lnSpc>
                <a:spcPts val="3986"/>
              </a:lnSpc>
            </a:pPr>
            <a:endParaRPr lang="en-US" sz="3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377" r="542" b="882"/>
          <a:stretch>
            <a:fillRect/>
          </a:stretch>
        </p:blipFill>
        <p:spPr>
          <a:xfrm>
            <a:off x="2230638" y="2104386"/>
            <a:ext cx="12584880" cy="7153914"/>
          </a:xfrm>
          <a:prstGeom prst="rect">
            <a:avLst/>
          </a:prstGeom>
        </p:spPr>
      </p:pic>
      <p:sp>
        <p:nvSpPr>
          <p:cNvPr id="3" name="TextBox 3"/>
          <p:cNvSpPr txBox="1"/>
          <p:nvPr/>
        </p:nvSpPr>
        <p:spPr>
          <a:xfrm>
            <a:off x="711105" y="717994"/>
            <a:ext cx="11857473" cy="679673"/>
          </a:xfrm>
          <a:prstGeom prst="rect">
            <a:avLst/>
          </a:prstGeom>
        </p:spPr>
        <p:txBody>
          <a:bodyPr lIns="0" tIns="0" rIns="0" bIns="0" rtlCol="0" anchor="t">
            <a:spAutoFit/>
          </a:bodyPr>
          <a:lstStyle/>
          <a:p>
            <a:pPr algn="ctr">
              <a:lnSpc>
                <a:spcPts val="5340"/>
              </a:lnSpc>
              <a:spcBef>
                <a:spcPct val="0"/>
              </a:spcBef>
            </a:pPr>
            <a:r>
              <a:rPr lang="en-US" sz="5340" b="1" spc="-53" dirty="0">
                <a:solidFill>
                  <a:srgbClr val="004AAD"/>
                </a:solidFill>
                <a:latin typeface="Times New Roman" panose="02020603050405020304" pitchFamily="18" charset="0"/>
                <a:cs typeface="Times New Roman" panose="02020603050405020304" pitchFamily="18" charset="0"/>
              </a:rPr>
              <a:t>REAL TIME VIDEO DETECTION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471741" y="1966641"/>
            <a:ext cx="12962950" cy="7291659"/>
          </a:xfrm>
          <a:prstGeom prst="rect">
            <a:avLst/>
          </a:prstGeom>
        </p:spPr>
      </p:pic>
      <p:sp>
        <p:nvSpPr>
          <p:cNvPr id="3" name="TextBox 3"/>
          <p:cNvSpPr txBox="1"/>
          <p:nvPr/>
        </p:nvSpPr>
        <p:spPr>
          <a:xfrm>
            <a:off x="711105" y="717994"/>
            <a:ext cx="13538295" cy="679673"/>
          </a:xfrm>
          <a:prstGeom prst="rect">
            <a:avLst/>
          </a:prstGeom>
        </p:spPr>
        <p:txBody>
          <a:bodyPr wrap="square" lIns="0" tIns="0" rIns="0" bIns="0" rtlCol="0" anchor="t">
            <a:spAutoFit/>
          </a:bodyPr>
          <a:lstStyle/>
          <a:p>
            <a:pPr algn="ctr">
              <a:lnSpc>
                <a:spcPts val="5340"/>
              </a:lnSpc>
              <a:spcBef>
                <a:spcPct val="0"/>
              </a:spcBef>
            </a:pPr>
            <a:r>
              <a:rPr lang="en-US" sz="5340" b="1" spc="-53" dirty="0">
                <a:solidFill>
                  <a:srgbClr val="004AAD"/>
                </a:solidFill>
                <a:latin typeface="Times New Roman" panose="02020603050405020304" pitchFamily="18" charset="0"/>
                <a:cs typeface="Times New Roman" panose="02020603050405020304" pitchFamily="18" charset="0"/>
              </a:rPr>
              <a:t>REAL TIME VIDEO DETECTION OUTPUT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37840"/>
            <a:ext cx="8572512" cy="906155"/>
          </a:xfrm>
          <a:prstGeom prst="rect">
            <a:avLst/>
          </a:prstGeom>
        </p:spPr>
        <p:txBody>
          <a:bodyPr lIns="0" tIns="0" rIns="0" bIns="0" rtlCol="0" anchor="t">
            <a:spAutoFit/>
          </a:bodyPr>
          <a:lstStyle/>
          <a:p>
            <a:pPr>
              <a:lnSpc>
                <a:spcPts val="6800"/>
              </a:lnSpc>
            </a:pPr>
            <a:r>
              <a:rPr lang="en-US" sz="6800" b="1" dirty="0">
                <a:solidFill>
                  <a:srgbClr val="004AAD"/>
                </a:solidFill>
                <a:latin typeface="Times New Roman" panose="02020603050405020304" pitchFamily="18" charset="0"/>
                <a:cs typeface="Times New Roman" panose="02020603050405020304" pitchFamily="18" charset="0"/>
              </a:rPr>
              <a:t>REFERENCES</a:t>
            </a:r>
          </a:p>
        </p:txBody>
      </p:sp>
      <p:sp>
        <p:nvSpPr>
          <p:cNvPr id="3" name="TextBox 3"/>
          <p:cNvSpPr txBox="1"/>
          <p:nvPr/>
        </p:nvSpPr>
        <p:spPr>
          <a:xfrm>
            <a:off x="5148064" y="2717948"/>
            <a:ext cx="11670804" cy="504826"/>
          </a:xfrm>
          <a:prstGeom prst="rect">
            <a:avLst/>
          </a:prstGeom>
        </p:spPr>
        <p:txBody>
          <a:bodyPr lIns="0" tIns="0" rIns="0" bIns="0" rtlCol="0" anchor="t">
            <a:spAutoFit/>
          </a:bodyPr>
          <a:lstStyle/>
          <a:p>
            <a:pPr>
              <a:lnSpc>
                <a:spcPts val="4199"/>
              </a:lnSpc>
            </a:pPr>
            <a:r>
              <a:rPr lang="en-US" sz="2999" b="1" u="sng" dirty="0">
                <a:solidFill>
                  <a:srgbClr val="2E2E2E"/>
                </a:solidFill>
                <a:latin typeface="Times New Roman" panose="02020603050405020304" pitchFamily="18" charset="0"/>
                <a:cs typeface="Times New Roman" panose="02020603050405020304" pitchFamily="18" charset="0"/>
                <a:hlinkClick r:id="rId2" tooltip="https://papers.ssrn.com/sol3/papers.cfm?abstract_id=3867275"/>
              </a:rPr>
              <a:t>https://papers.ssrn.com/sol3/papers.cfm?abstract_id=3867275 </a:t>
            </a:r>
          </a:p>
        </p:txBody>
      </p:sp>
      <p:sp>
        <p:nvSpPr>
          <p:cNvPr id="4" name="TextBox 4"/>
          <p:cNvSpPr txBox="1"/>
          <p:nvPr/>
        </p:nvSpPr>
        <p:spPr>
          <a:xfrm>
            <a:off x="5148064" y="4733199"/>
            <a:ext cx="5251928" cy="504826"/>
          </a:xfrm>
          <a:prstGeom prst="rect">
            <a:avLst/>
          </a:prstGeom>
        </p:spPr>
        <p:txBody>
          <a:bodyPr lIns="0" tIns="0" rIns="0" bIns="0" rtlCol="0" anchor="t">
            <a:spAutoFit/>
          </a:bodyPr>
          <a:lstStyle/>
          <a:p>
            <a:pPr>
              <a:lnSpc>
                <a:spcPts val="4199"/>
              </a:lnSpc>
            </a:pPr>
            <a:r>
              <a:rPr lang="en-US" sz="2999" b="1" u="sng" dirty="0">
                <a:solidFill>
                  <a:srgbClr val="2E2E2E"/>
                </a:solidFill>
                <a:latin typeface="Times New Roman" panose="02020603050405020304" pitchFamily="18" charset="0"/>
                <a:cs typeface="Times New Roman" panose="02020603050405020304" pitchFamily="18" charset="0"/>
                <a:hlinkClick r:id="rId3" tooltip="https://roboflow.com"/>
              </a:rPr>
              <a:t>https://roboflow.com/ </a:t>
            </a:r>
          </a:p>
        </p:txBody>
      </p:sp>
      <p:sp>
        <p:nvSpPr>
          <p:cNvPr id="5" name="TextBox 5"/>
          <p:cNvSpPr txBox="1"/>
          <p:nvPr/>
        </p:nvSpPr>
        <p:spPr>
          <a:xfrm>
            <a:off x="5148064" y="6706779"/>
            <a:ext cx="9856226" cy="504826"/>
          </a:xfrm>
          <a:prstGeom prst="rect">
            <a:avLst/>
          </a:prstGeom>
        </p:spPr>
        <p:txBody>
          <a:bodyPr lIns="0" tIns="0" rIns="0" bIns="0" rtlCol="0" anchor="t">
            <a:spAutoFit/>
          </a:bodyPr>
          <a:lstStyle/>
          <a:p>
            <a:pPr>
              <a:lnSpc>
                <a:spcPts val="4199"/>
              </a:lnSpc>
            </a:pPr>
            <a:r>
              <a:rPr lang="en-US" sz="2999" b="1" u="sng" dirty="0">
                <a:solidFill>
                  <a:srgbClr val="2E2E2E"/>
                </a:solidFill>
                <a:latin typeface="Times New Roman" panose="02020603050405020304" pitchFamily="18" charset="0"/>
                <a:cs typeface="Times New Roman" panose="02020603050405020304" pitchFamily="18" charset="0"/>
                <a:hlinkClick r:id="rId4" tooltip="https://learnopencv.com/ultralytics-yolov8/"/>
              </a:rPr>
              <a:t>https://learnopencv.com/ultralytics-yolov8/ </a:t>
            </a:r>
          </a:p>
        </p:txBody>
      </p:sp>
      <p:sp>
        <p:nvSpPr>
          <p:cNvPr id="7" name="TextBox 7"/>
          <p:cNvSpPr txBox="1"/>
          <p:nvPr/>
        </p:nvSpPr>
        <p:spPr>
          <a:xfrm>
            <a:off x="2472662" y="2695215"/>
            <a:ext cx="9525" cy="721741"/>
          </a:xfrm>
          <a:prstGeom prst="rect">
            <a:avLst/>
          </a:prstGeom>
        </p:spPr>
        <p:txBody>
          <a:bodyPr lIns="0" tIns="0" rIns="0" bIns="0" rtlCol="0" anchor="t">
            <a:spAutoFit/>
          </a:bodyPr>
          <a:lstStyle/>
          <a:p>
            <a:pPr algn="ctr">
              <a:lnSpc>
                <a:spcPts val="5539"/>
              </a:lnSpc>
              <a:spcBef>
                <a:spcPct val="0"/>
              </a:spcBef>
            </a:pPr>
            <a:endParaRPr/>
          </a:p>
        </p:txBody>
      </p:sp>
      <p:sp>
        <p:nvSpPr>
          <p:cNvPr id="8" name="TextBox 8"/>
          <p:cNvSpPr txBox="1"/>
          <p:nvPr/>
        </p:nvSpPr>
        <p:spPr>
          <a:xfrm>
            <a:off x="1116422" y="2675931"/>
            <a:ext cx="2328982"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Times New Roman" panose="02020603050405020304" pitchFamily="18" charset="0"/>
                <a:cs typeface="Times New Roman" panose="02020603050405020304" pitchFamily="18" charset="0"/>
              </a:rPr>
              <a:t>Base paper</a:t>
            </a:r>
          </a:p>
        </p:txBody>
      </p:sp>
      <p:sp>
        <p:nvSpPr>
          <p:cNvPr id="9" name="TextBox 9"/>
          <p:cNvSpPr txBox="1"/>
          <p:nvPr/>
        </p:nvSpPr>
        <p:spPr>
          <a:xfrm>
            <a:off x="1230633" y="3655604"/>
            <a:ext cx="2757388"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Times New Roman" panose="02020603050405020304" pitchFamily="18" charset="0"/>
                <a:cs typeface="Times New Roman" panose="02020603050405020304" pitchFamily="18" charset="0"/>
              </a:rPr>
              <a:t>Coco</a:t>
            </a:r>
            <a:r>
              <a:rPr lang="en-US" sz="3399" dirty="0">
                <a:solidFill>
                  <a:srgbClr val="000000"/>
                </a:solidFill>
                <a:latin typeface="Canva Sans"/>
              </a:rPr>
              <a:t> </a:t>
            </a:r>
            <a:r>
              <a:rPr lang="en-US" sz="3399" dirty="0">
                <a:solidFill>
                  <a:srgbClr val="000000"/>
                </a:solidFill>
                <a:latin typeface="Times New Roman" panose="02020603050405020304" pitchFamily="18" charset="0"/>
                <a:cs typeface="Times New Roman" panose="02020603050405020304" pitchFamily="18" charset="0"/>
              </a:rPr>
              <a:t>dataset</a:t>
            </a:r>
          </a:p>
        </p:txBody>
      </p:sp>
      <p:sp>
        <p:nvSpPr>
          <p:cNvPr id="10" name="TextBox 10"/>
          <p:cNvSpPr txBox="1"/>
          <p:nvPr/>
        </p:nvSpPr>
        <p:spPr>
          <a:xfrm>
            <a:off x="4283335" y="3680031"/>
            <a:ext cx="10635754" cy="580390"/>
          </a:xfrm>
          <a:prstGeom prst="rect">
            <a:avLst/>
          </a:prstGeom>
        </p:spPr>
        <p:txBody>
          <a:bodyPr lIns="0" tIns="0" rIns="0" bIns="0" rtlCol="0" anchor="t">
            <a:spAutoFit/>
          </a:bodyPr>
          <a:lstStyle/>
          <a:p>
            <a:pPr algn="ctr">
              <a:lnSpc>
                <a:spcPts val="4759"/>
              </a:lnSpc>
            </a:pPr>
            <a:r>
              <a:rPr lang="en-US" sz="3399" b="1" u="sng" dirty="0">
                <a:solidFill>
                  <a:srgbClr val="000000"/>
                </a:solidFill>
                <a:latin typeface="Times New Roman" panose="02020603050405020304" pitchFamily="18" charset="0"/>
                <a:cs typeface="Times New Roman" panose="02020603050405020304" pitchFamily="18" charset="0"/>
                <a:hlinkClick r:id="rId5" tooltip="https://docs.ultralytics.com/datasets/detect/coco/"/>
              </a:rPr>
              <a:t>https://docs.ultralytics.com/datasets/detect/coco/</a:t>
            </a:r>
          </a:p>
        </p:txBody>
      </p:sp>
      <p:sp>
        <p:nvSpPr>
          <p:cNvPr id="11" name="TextBox 11"/>
          <p:cNvSpPr txBox="1"/>
          <p:nvPr/>
        </p:nvSpPr>
        <p:spPr>
          <a:xfrm>
            <a:off x="1230633" y="4674144"/>
            <a:ext cx="2100560" cy="580390"/>
          </a:xfrm>
          <a:prstGeom prst="rect">
            <a:avLst/>
          </a:prstGeom>
        </p:spPr>
        <p:txBody>
          <a:bodyPr lIns="0" tIns="0" rIns="0" bIns="0" rtlCol="0" anchor="t">
            <a:spAutoFit/>
          </a:bodyPr>
          <a:lstStyle/>
          <a:p>
            <a:pPr algn="ctr">
              <a:lnSpc>
                <a:spcPts val="4759"/>
              </a:lnSpc>
            </a:pPr>
            <a:r>
              <a:rPr lang="en-US" sz="3399" dirty="0" err="1">
                <a:solidFill>
                  <a:srgbClr val="000000"/>
                </a:solidFill>
                <a:latin typeface="Times New Roman" panose="02020603050405020304" pitchFamily="18" charset="0"/>
                <a:cs typeface="Times New Roman" panose="02020603050405020304" pitchFamily="18" charset="0"/>
              </a:rPr>
              <a:t>Roboflow</a:t>
            </a:r>
            <a:r>
              <a:rPr lang="en-US" sz="3399" dirty="0">
                <a:solidFill>
                  <a:srgbClr val="000000"/>
                </a:solidFill>
                <a:latin typeface="Times New Roman" panose="02020603050405020304" pitchFamily="18" charset="0"/>
                <a:cs typeface="Times New Roman" panose="02020603050405020304" pitchFamily="18" charset="0"/>
              </a:rPr>
              <a:t> </a:t>
            </a:r>
          </a:p>
        </p:txBody>
      </p:sp>
      <p:sp>
        <p:nvSpPr>
          <p:cNvPr id="12" name="TextBox 12"/>
          <p:cNvSpPr txBox="1"/>
          <p:nvPr/>
        </p:nvSpPr>
        <p:spPr>
          <a:xfrm>
            <a:off x="1230752" y="5745389"/>
            <a:ext cx="3151942" cy="497840"/>
          </a:xfrm>
          <a:prstGeom prst="rect">
            <a:avLst/>
          </a:prstGeom>
        </p:spPr>
        <p:txBody>
          <a:bodyPr lIns="0" tIns="0" rIns="0" bIns="0" rtlCol="0" anchor="t">
            <a:spAutoFit/>
          </a:bodyPr>
          <a:lstStyle/>
          <a:p>
            <a:pPr algn="ctr">
              <a:lnSpc>
                <a:spcPts val="4060"/>
              </a:lnSpc>
            </a:pPr>
            <a:r>
              <a:rPr lang="en-US" sz="2900" dirty="0">
                <a:solidFill>
                  <a:srgbClr val="000000"/>
                </a:solidFill>
                <a:latin typeface="Times New Roman" panose="02020603050405020304" pitchFamily="18" charset="0"/>
                <a:cs typeface="Times New Roman" panose="02020603050405020304" pitchFamily="18" charset="0"/>
              </a:rPr>
              <a:t>Image Annotation</a:t>
            </a:r>
          </a:p>
        </p:txBody>
      </p:sp>
      <p:sp>
        <p:nvSpPr>
          <p:cNvPr id="13" name="TextBox 13"/>
          <p:cNvSpPr txBox="1"/>
          <p:nvPr/>
        </p:nvSpPr>
        <p:spPr>
          <a:xfrm>
            <a:off x="5148064" y="5733324"/>
            <a:ext cx="10569805" cy="504826"/>
          </a:xfrm>
          <a:prstGeom prst="rect">
            <a:avLst/>
          </a:prstGeom>
        </p:spPr>
        <p:txBody>
          <a:bodyPr lIns="0" tIns="0" rIns="0" bIns="0" rtlCol="0" anchor="t">
            <a:spAutoFit/>
          </a:bodyPr>
          <a:lstStyle/>
          <a:p>
            <a:pPr>
              <a:lnSpc>
                <a:spcPts val="4199"/>
              </a:lnSpc>
            </a:pPr>
            <a:r>
              <a:rPr lang="en-US" sz="2999" b="1" u="sng" dirty="0">
                <a:solidFill>
                  <a:srgbClr val="2E2E2E"/>
                </a:solidFill>
                <a:latin typeface="Times New Roman" panose="02020603050405020304" pitchFamily="18" charset="0"/>
                <a:cs typeface="Times New Roman" panose="02020603050405020304" pitchFamily="18" charset="0"/>
                <a:hlinkClick r:id="rId6" tooltip="https://research.aimultiple.com/image-annotation/"/>
              </a:rPr>
              <a:t>https://research.aimultiple.com/image-annotation/</a:t>
            </a:r>
          </a:p>
        </p:txBody>
      </p:sp>
      <p:sp>
        <p:nvSpPr>
          <p:cNvPr id="14" name="TextBox 14"/>
          <p:cNvSpPr txBox="1"/>
          <p:nvPr/>
        </p:nvSpPr>
        <p:spPr>
          <a:xfrm>
            <a:off x="1300162" y="6734084"/>
            <a:ext cx="3133526" cy="537845"/>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Times New Roman" panose="02020603050405020304" pitchFamily="18" charset="0"/>
                <a:cs typeface="Times New Roman" panose="02020603050405020304" pitchFamily="18" charset="0"/>
              </a:rPr>
              <a:t>YOLO models</a:t>
            </a:r>
          </a:p>
        </p:txBody>
      </p:sp>
      <p:sp>
        <p:nvSpPr>
          <p:cNvPr id="15" name="TextBox 15"/>
          <p:cNvSpPr txBox="1"/>
          <p:nvPr/>
        </p:nvSpPr>
        <p:spPr>
          <a:xfrm>
            <a:off x="1318815" y="7805329"/>
            <a:ext cx="3405585" cy="537845"/>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Times New Roman" panose="02020603050405020304" pitchFamily="18" charset="0"/>
                <a:cs typeface="Times New Roman" panose="02020603050405020304" pitchFamily="18" charset="0"/>
              </a:rPr>
              <a:t>YOLOv8 models</a:t>
            </a:r>
          </a:p>
        </p:txBody>
      </p:sp>
      <p:sp>
        <p:nvSpPr>
          <p:cNvPr id="16" name="TextBox 16"/>
          <p:cNvSpPr txBox="1"/>
          <p:nvPr/>
        </p:nvSpPr>
        <p:spPr>
          <a:xfrm>
            <a:off x="5148064" y="7678330"/>
            <a:ext cx="9856226" cy="504826"/>
          </a:xfrm>
          <a:prstGeom prst="rect">
            <a:avLst/>
          </a:prstGeom>
        </p:spPr>
        <p:txBody>
          <a:bodyPr lIns="0" tIns="0" rIns="0" bIns="0" rtlCol="0" anchor="t">
            <a:spAutoFit/>
          </a:bodyPr>
          <a:lstStyle/>
          <a:p>
            <a:pPr>
              <a:lnSpc>
                <a:spcPts val="4199"/>
              </a:lnSpc>
            </a:pPr>
            <a:r>
              <a:rPr lang="en-US" sz="2999" b="1" u="sng" dirty="0">
                <a:solidFill>
                  <a:srgbClr val="2E2E2E"/>
                </a:solidFill>
                <a:latin typeface="Times New Roman" panose="02020603050405020304" pitchFamily="18" charset="0"/>
                <a:cs typeface="Times New Roman" panose="02020603050405020304" pitchFamily="18" charset="0"/>
                <a:hlinkClick r:id="rId7" tooltip="https://blog.roboflow.com/whats-new-in-yolov8/"/>
              </a:rPr>
              <a:t>https://blog.roboflow.com/whats-new-in-yolov8/</a:t>
            </a:r>
          </a:p>
        </p:txBody>
      </p:sp>
      <p:sp>
        <p:nvSpPr>
          <p:cNvPr id="17" name="TextBox 16">
            <a:extLst>
              <a:ext uri="{FF2B5EF4-FFF2-40B4-BE49-F238E27FC236}">
                <a16:creationId xmlns:a16="http://schemas.microsoft.com/office/drawing/2014/main" id="{286D1FFD-74DD-AC4A-0371-1A4F93E8B04D}"/>
              </a:ext>
            </a:extLst>
          </p:cNvPr>
          <p:cNvSpPr txBox="1"/>
          <p:nvPr/>
        </p:nvSpPr>
        <p:spPr>
          <a:xfrm>
            <a:off x="5148064" y="8572500"/>
            <a:ext cx="11670804" cy="584775"/>
          </a:xfrm>
          <a:prstGeom prst="rect">
            <a:avLst/>
          </a:prstGeom>
          <a:noFill/>
        </p:spPr>
        <p:txBody>
          <a:bodyPr wrap="square" rtlCol="0">
            <a:spAutoFit/>
          </a:bodyPr>
          <a:lstStyle/>
          <a:p>
            <a:r>
              <a:rPr lang="en-GB" sz="3200" b="1" dirty="0">
                <a:latin typeface="Times New Roman" panose="02020603050405020304" pitchFamily="18" charset="0"/>
                <a:cs typeface="Times New Roman" panose="02020603050405020304" pitchFamily="18" charset="0"/>
                <a:hlinkClick r:id="rId8"/>
              </a:rPr>
              <a:t>https://stackoverflow.com/questions/75809415/yolo-v8-result-grap</a:t>
            </a:r>
            <a:endParaRPr lang="en-GB"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CF87C-DAEF-3D0D-D5EE-10783C8E5128}"/>
              </a:ext>
            </a:extLst>
          </p:cNvPr>
          <p:cNvSpPr txBox="1"/>
          <p:nvPr/>
        </p:nvSpPr>
        <p:spPr>
          <a:xfrm>
            <a:off x="1219200" y="1028700"/>
            <a:ext cx="14249400" cy="646331"/>
          </a:xfrm>
          <a:prstGeom prst="rect">
            <a:avLst/>
          </a:prstGeom>
          <a:noFill/>
        </p:spPr>
        <p:txBody>
          <a:bodyPr wrap="square" rtlCol="0">
            <a:spAutoFit/>
          </a:bodyPr>
          <a:lstStyle/>
          <a:p>
            <a:r>
              <a:rPr lang="en-GB" sz="3600" dirty="0">
                <a:solidFill>
                  <a:srgbClr val="0070C0"/>
                </a:solidFill>
              </a:rPr>
              <a:t>Internship (AWS Graduate Data Engineering Virtual Internship)</a:t>
            </a:r>
          </a:p>
        </p:txBody>
      </p:sp>
      <p:sp>
        <p:nvSpPr>
          <p:cNvPr id="3" name="TextBox 2">
            <a:extLst>
              <a:ext uri="{FF2B5EF4-FFF2-40B4-BE49-F238E27FC236}">
                <a16:creationId xmlns:a16="http://schemas.microsoft.com/office/drawing/2014/main" id="{3E886EF6-70DF-49AB-40A7-3B8981560711}"/>
              </a:ext>
            </a:extLst>
          </p:cNvPr>
          <p:cNvSpPr txBox="1"/>
          <p:nvPr/>
        </p:nvSpPr>
        <p:spPr>
          <a:xfrm>
            <a:off x="1219200" y="2400300"/>
            <a:ext cx="14859000" cy="7848302"/>
          </a:xfrm>
          <a:prstGeom prst="rect">
            <a:avLst/>
          </a:prstGeom>
          <a:noFill/>
        </p:spPr>
        <p:txBody>
          <a:bodyPr wrap="square" rtlCol="0">
            <a:spAutoFit/>
          </a:bodyPr>
          <a:lstStyle/>
          <a:p>
            <a:pPr algn="l"/>
            <a:r>
              <a:rPr lang="en-GB" sz="3600" b="1" i="0" dirty="0">
                <a:solidFill>
                  <a:srgbClr val="000000"/>
                </a:solidFill>
                <a:effectLst/>
                <a:latin typeface="Times New Roman" panose="02020603050405020304" pitchFamily="18" charset="0"/>
                <a:cs typeface="Times New Roman" panose="02020603050405020304" pitchFamily="18" charset="0"/>
              </a:rPr>
              <a:t> Popular AWS Services for Data Engineering In 2022</a:t>
            </a:r>
            <a:br>
              <a:rPr lang="en-GB" sz="3600" b="1" i="0" dirty="0">
                <a:solidFill>
                  <a:srgbClr val="000000"/>
                </a:solidFill>
                <a:effectLst/>
                <a:latin typeface="Times New Roman" panose="02020603050405020304" pitchFamily="18" charset="0"/>
                <a:cs typeface="Times New Roman" panose="02020603050405020304" pitchFamily="18" charset="0"/>
              </a:rPr>
            </a:br>
            <a:endParaRPr lang="en-GB" sz="3600" b="0" i="0" dirty="0">
              <a:solidFill>
                <a:srgbClr val="000000"/>
              </a:solidFill>
              <a:effectLst/>
              <a:latin typeface="Times New Roman" panose="02020603050405020304" pitchFamily="18" charset="0"/>
              <a:cs typeface="Times New Roman" panose="02020603050405020304" pitchFamily="18" charset="0"/>
            </a:endParaRPr>
          </a:p>
          <a:p>
            <a:pPr algn="l"/>
            <a:r>
              <a:rPr lang="en-GB" sz="3600" b="0" i="0" dirty="0">
                <a:solidFill>
                  <a:srgbClr val="000000"/>
                </a:solidFill>
                <a:effectLst/>
                <a:latin typeface="Times New Roman" panose="02020603050405020304" pitchFamily="18" charset="0"/>
                <a:cs typeface="Times New Roman" panose="02020603050405020304" pitchFamily="18" charset="0"/>
              </a:rPr>
              <a:t>Here is a list data engineering services offered by AWS:</a:t>
            </a:r>
          </a:p>
          <a:p>
            <a:pPr algn="l">
              <a:buFont typeface="Arial" panose="020B0604020202020204" pitchFamily="34" charset="0"/>
              <a:buChar char="•"/>
            </a:pPr>
            <a:r>
              <a:rPr lang="en-GB" sz="3600" b="0" i="0" dirty="0">
                <a:solidFill>
                  <a:srgbClr val="000000"/>
                </a:solidFill>
                <a:effectLst/>
                <a:latin typeface="Times New Roman" panose="02020603050405020304" pitchFamily="18" charset="0"/>
                <a:cs typeface="Times New Roman" panose="02020603050405020304" pitchFamily="18" charset="0"/>
              </a:rPr>
              <a:t>Data Storage: AWS S3</a:t>
            </a:r>
          </a:p>
          <a:p>
            <a:pPr algn="l">
              <a:buFont typeface="Arial" panose="020B0604020202020204" pitchFamily="34" charset="0"/>
              <a:buChar char="•"/>
            </a:pPr>
            <a:r>
              <a:rPr lang="en-GB" sz="3600" b="0" i="0" dirty="0" err="1">
                <a:solidFill>
                  <a:srgbClr val="000000"/>
                </a:solidFill>
                <a:effectLst/>
                <a:latin typeface="Times New Roman" panose="02020603050405020304" pitchFamily="18" charset="0"/>
                <a:cs typeface="Times New Roman" panose="02020603050405020304" pitchFamily="18" charset="0"/>
              </a:rPr>
              <a:t>Analyzing</a:t>
            </a:r>
            <a:r>
              <a:rPr lang="en-GB" sz="3600" b="0" i="0" dirty="0">
                <a:solidFill>
                  <a:srgbClr val="000000"/>
                </a:solidFill>
                <a:effectLst/>
                <a:latin typeface="Times New Roman" panose="02020603050405020304" pitchFamily="18" charset="0"/>
                <a:cs typeface="Times New Roman" panose="02020603050405020304" pitchFamily="18" charset="0"/>
              </a:rPr>
              <a:t> Streaming Data in real time- Amazon Kinesis</a:t>
            </a:r>
          </a:p>
          <a:p>
            <a:pPr algn="l">
              <a:buFont typeface="Arial" panose="020B0604020202020204" pitchFamily="34" charset="0"/>
              <a:buChar char="•"/>
            </a:pPr>
            <a:r>
              <a:rPr lang="en-GB" sz="3600" b="0" i="0" dirty="0">
                <a:solidFill>
                  <a:srgbClr val="000000"/>
                </a:solidFill>
                <a:effectLst/>
                <a:latin typeface="Times New Roman" panose="02020603050405020304" pitchFamily="18" charset="0"/>
                <a:cs typeface="Times New Roman" panose="02020603050405020304" pitchFamily="18" charset="0"/>
              </a:rPr>
              <a:t>Tool for </a:t>
            </a:r>
            <a:r>
              <a:rPr lang="en-GB" sz="3600" b="0" i="0" dirty="0">
                <a:solidFill>
                  <a:srgbClr val="184CD1"/>
                </a:solidFill>
                <a:effectLst/>
                <a:latin typeface="Times New Roman" panose="02020603050405020304" pitchFamily="18" charset="0"/>
                <a:cs typeface="Times New Roman" panose="02020603050405020304" pitchFamily="18" charset="0"/>
                <a:hlinkClick r:id="rId2" tooltip="ETL Pipelines"/>
              </a:rPr>
              <a:t>ETL Pipelines</a:t>
            </a:r>
            <a:r>
              <a:rPr lang="en-GB" sz="3600" b="0" i="0" dirty="0">
                <a:solidFill>
                  <a:srgbClr val="000000"/>
                </a:solidFill>
                <a:effectLst/>
                <a:latin typeface="Times New Roman" panose="02020603050405020304" pitchFamily="18" charset="0"/>
                <a:cs typeface="Times New Roman" panose="02020603050405020304" pitchFamily="18" charset="0"/>
              </a:rPr>
              <a:t>- AWS Glue</a:t>
            </a:r>
          </a:p>
          <a:p>
            <a:pPr algn="l">
              <a:buFont typeface="Arial" panose="020B0604020202020204" pitchFamily="34" charset="0"/>
              <a:buChar char="•"/>
            </a:pPr>
            <a:r>
              <a:rPr lang="en-GB" sz="3600" b="0" i="0" dirty="0" err="1">
                <a:solidFill>
                  <a:srgbClr val="000000"/>
                </a:solidFill>
                <a:effectLst/>
                <a:latin typeface="Times New Roman" panose="02020603050405020304" pitchFamily="18" charset="0"/>
                <a:cs typeface="Times New Roman" panose="02020603050405020304" pitchFamily="18" charset="0"/>
              </a:rPr>
              <a:t>Analyzing</a:t>
            </a:r>
            <a:r>
              <a:rPr lang="en-GB" sz="3600" b="0" i="0" dirty="0">
                <a:solidFill>
                  <a:srgbClr val="000000"/>
                </a:solidFill>
                <a:effectLst/>
                <a:latin typeface="Times New Roman" panose="02020603050405020304" pitchFamily="18" charset="0"/>
                <a:cs typeface="Times New Roman" panose="02020603050405020304" pitchFamily="18" charset="0"/>
              </a:rPr>
              <a:t> Log metrics- AWS </a:t>
            </a:r>
            <a:r>
              <a:rPr lang="en-GB" sz="3600" b="0" i="0" dirty="0" err="1">
                <a:solidFill>
                  <a:srgbClr val="000000"/>
                </a:solidFill>
                <a:effectLst/>
                <a:latin typeface="Times New Roman" panose="02020603050405020304" pitchFamily="18" charset="0"/>
                <a:cs typeface="Times New Roman" panose="02020603050405020304" pitchFamily="18" charset="0"/>
              </a:rPr>
              <a:t>Cloudwatch</a:t>
            </a:r>
            <a:endParaRPr lang="en-GB" sz="3600"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3600" b="0" i="0" dirty="0">
                <a:solidFill>
                  <a:srgbClr val="000000"/>
                </a:solidFill>
                <a:effectLst/>
                <a:latin typeface="Times New Roman" panose="02020603050405020304" pitchFamily="18" charset="0"/>
                <a:cs typeface="Times New Roman" panose="02020603050405020304" pitchFamily="18" charset="0"/>
              </a:rPr>
              <a:t>Data Warehousing- Amazon Redshift</a:t>
            </a:r>
          </a:p>
          <a:p>
            <a:pPr algn="l">
              <a:buFont typeface="Arial" panose="020B0604020202020204" pitchFamily="34" charset="0"/>
              <a:buChar char="•"/>
            </a:pPr>
            <a:r>
              <a:rPr lang="en-GB" sz="3600" b="0" i="0" dirty="0">
                <a:solidFill>
                  <a:srgbClr val="000000"/>
                </a:solidFill>
                <a:effectLst/>
                <a:latin typeface="Times New Roman" panose="02020603050405020304" pitchFamily="18" charset="0"/>
                <a:cs typeface="Times New Roman" panose="02020603050405020304" pitchFamily="18" charset="0"/>
              </a:rPr>
              <a:t>Control Access to AWS Services- AWS IAM</a:t>
            </a:r>
          </a:p>
          <a:p>
            <a:pPr algn="l">
              <a:buFont typeface="Arial" panose="020B0604020202020204" pitchFamily="34" charset="0"/>
              <a:buChar char="•"/>
            </a:pPr>
            <a:r>
              <a:rPr lang="en-GB" sz="3600" b="0" i="0" dirty="0">
                <a:solidFill>
                  <a:srgbClr val="000000"/>
                </a:solidFill>
                <a:effectLst/>
                <a:latin typeface="Times New Roman" panose="02020603050405020304" pitchFamily="18" charset="0"/>
                <a:cs typeface="Times New Roman" panose="02020603050405020304" pitchFamily="18" charset="0"/>
              </a:rPr>
              <a:t>Serverless Computing- AWS Lambda</a:t>
            </a:r>
          </a:p>
          <a:p>
            <a:pPr algn="l">
              <a:buFont typeface="Arial" panose="020B0604020202020204" pitchFamily="34" charset="0"/>
              <a:buChar char="•"/>
            </a:pPr>
            <a:r>
              <a:rPr lang="en-GB" sz="3600" b="0" i="0" dirty="0">
                <a:solidFill>
                  <a:srgbClr val="000000"/>
                </a:solidFill>
                <a:effectLst/>
                <a:latin typeface="Times New Roman" panose="02020603050405020304" pitchFamily="18" charset="0"/>
                <a:cs typeface="Times New Roman" panose="02020603050405020304" pitchFamily="18" charset="0"/>
              </a:rPr>
              <a:t>Large Scale Data Processing- Amazon EMR</a:t>
            </a:r>
          </a:p>
          <a:p>
            <a:pPr algn="l">
              <a:buFont typeface="Arial" panose="020B0604020202020204" pitchFamily="34" charset="0"/>
              <a:buChar char="•"/>
            </a:pPr>
            <a:r>
              <a:rPr lang="en-GB" sz="3600" b="0" i="0" dirty="0">
                <a:solidFill>
                  <a:srgbClr val="000000"/>
                </a:solidFill>
                <a:effectLst/>
                <a:latin typeface="Times New Roman" panose="02020603050405020304" pitchFamily="18" charset="0"/>
                <a:cs typeface="Times New Roman" panose="02020603050405020304" pitchFamily="18" charset="0"/>
              </a:rPr>
              <a:t>RDBMS System- Amazon DynamoDB</a:t>
            </a:r>
          </a:p>
          <a:p>
            <a:pPr algn="l">
              <a:buFont typeface="Arial" panose="020B0604020202020204" pitchFamily="34" charset="0"/>
              <a:buChar char="•"/>
            </a:pPr>
            <a:r>
              <a:rPr lang="en-GB" sz="3600" b="0" i="0" dirty="0">
                <a:solidFill>
                  <a:srgbClr val="000000"/>
                </a:solidFill>
                <a:effectLst/>
                <a:latin typeface="Times New Roman" panose="02020603050405020304" pitchFamily="18" charset="0"/>
                <a:cs typeface="Times New Roman" panose="02020603050405020304" pitchFamily="18" charset="0"/>
              </a:rPr>
              <a:t>Querying Data- Amazon Athena</a:t>
            </a:r>
          </a:p>
          <a:p>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078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B350E6-DA02-AFEC-73EF-0456B8B60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333500"/>
            <a:ext cx="13335000" cy="8001000"/>
          </a:xfrm>
          <a:prstGeom prst="rect">
            <a:avLst/>
          </a:prstGeom>
        </p:spPr>
      </p:pic>
    </p:spTree>
    <p:extLst>
      <p:ext uri="{BB962C8B-B14F-4D97-AF65-F5344CB8AC3E}">
        <p14:creationId xmlns:p14="http://schemas.microsoft.com/office/powerpoint/2010/main" val="278309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9220" y="1419096"/>
            <a:ext cx="15149559" cy="7839204"/>
          </a:xfrm>
          <a:custGeom>
            <a:avLst/>
            <a:gdLst/>
            <a:ahLst/>
            <a:cxnLst/>
            <a:rect l="l" t="t" r="r" b="b"/>
            <a:pathLst>
              <a:path w="15149559" h="6998438">
                <a:moveTo>
                  <a:pt x="0" y="0"/>
                </a:moveTo>
                <a:lnTo>
                  <a:pt x="15149560" y="0"/>
                </a:lnTo>
                <a:lnTo>
                  <a:pt x="15149560" y="6998438"/>
                </a:lnTo>
                <a:lnTo>
                  <a:pt x="0" y="6998438"/>
                </a:lnTo>
                <a:lnTo>
                  <a:pt x="0" y="0"/>
                </a:lnTo>
                <a:close/>
              </a:path>
            </a:pathLst>
          </a:custGeom>
          <a:blipFill>
            <a:blip r:embed="rId2"/>
            <a:stretch>
              <a:fillRect l="-7742" t="-14868" r="-9550" b="-27952"/>
            </a:stretch>
          </a:blipFill>
        </p:spPr>
      </p:sp>
      <p:sp>
        <p:nvSpPr>
          <p:cNvPr id="3" name="TextBox 3"/>
          <p:cNvSpPr txBox="1"/>
          <p:nvPr/>
        </p:nvSpPr>
        <p:spPr>
          <a:xfrm>
            <a:off x="4245122" y="611183"/>
            <a:ext cx="9797756" cy="807913"/>
          </a:xfrm>
          <a:prstGeom prst="rect">
            <a:avLst/>
          </a:prstGeom>
        </p:spPr>
        <p:txBody>
          <a:bodyPr lIns="0" tIns="0" rIns="0" bIns="0" rtlCol="0" anchor="t">
            <a:spAutoFit/>
          </a:bodyPr>
          <a:lstStyle/>
          <a:p>
            <a:pPr>
              <a:lnSpc>
                <a:spcPts val="6300"/>
              </a:lnSpc>
            </a:pPr>
            <a:r>
              <a:rPr lang="en-US" sz="6300" dirty="0">
                <a:solidFill>
                  <a:srgbClr val="004AAD"/>
                </a:solidFill>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B0688A-46C1-AF26-1333-B1297A403E80}"/>
              </a:ext>
            </a:extLst>
          </p:cNvPr>
          <p:cNvSpPr txBox="1"/>
          <p:nvPr/>
        </p:nvSpPr>
        <p:spPr>
          <a:xfrm>
            <a:off x="1371600" y="1181100"/>
            <a:ext cx="15163800" cy="7848302"/>
          </a:xfrm>
          <a:prstGeom prst="rect">
            <a:avLst/>
          </a:prstGeom>
          <a:noFill/>
        </p:spPr>
        <p:txBody>
          <a:bodyPr wrap="square" rtlCol="0">
            <a:spAutoFit/>
          </a:bodyPr>
          <a:lstStyle/>
          <a:p>
            <a:r>
              <a:rPr lang="en-GB" sz="3600" dirty="0">
                <a:solidFill>
                  <a:srgbClr val="0070C0"/>
                </a:solidFill>
                <a:latin typeface="Times New Roman" panose="02020603050405020304" pitchFamily="18" charset="0"/>
                <a:cs typeface="Times New Roman" panose="02020603050405020304" pitchFamily="18" charset="0"/>
              </a:rPr>
              <a:t>Internship Ai-ML  ,Google for </a:t>
            </a:r>
            <a:r>
              <a:rPr lang="en-GB" sz="3600">
                <a:solidFill>
                  <a:srgbClr val="0070C0"/>
                </a:solidFill>
                <a:latin typeface="Times New Roman" panose="02020603050405020304" pitchFamily="18" charset="0"/>
                <a:cs typeface="Times New Roman" panose="02020603050405020304" pitchFamily="18" charset="0"/>
              </a:rPr>
              <a:t>Developers </a:t>
            </a:r>
            <a:endParaRPr lang="en-GB" sz="3600" dirty="0">
              <a:solidFill>
                <a:srgbClr val="0070C0"/>
              </a:solidFill>
              <a:latin typeface="Times New Roman" panose="02020603050405020304" pitchFamily="18" charset="0"/>
              <a:cs typeface="Times New Roman" panose="02020603050405020304" pitchFamily="18" charset="0"/>
            </a:endParaRPr>
          </a:p>
          <a:p>
            <a:endParaRPr lang="en-GB" sz="3600" dirty="0">
              <a:solidFill>
                <a:srgbClr val="0070C0"/>
              </a:solidFill>
              <a:latin typeface="Times New Roman" panose="02020603050405020304" pitchFamily="18" charset="0"/>
              <a:cs typeface="Times New Roman" panose="02020603050405020304" pitchFamily="18" charset="0"/>
            </a:endParaRPr>
          </a:p>
          <a:p>
            <a:pPr algn="l"/>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Objective of activity done: Databases, Cloud Architecture and Introduction to Auto Scaling</a:t>
            </a:r>
            <a:r>
              <a:rPr lang="en-US" sz="3600" dirty="0">
                <a:solidFill>
                  <a:srgbClr val="000000"/>
                </a:solidFill>
                <a:highlight>
                  <a:srgbClr val="FFFFFF"/>
                </a:highlight>
                <a:latin typeface="Times New Roman" panose="02020603050405020304" pitchFamily="18" charset="0"/>
                <a:cs typeface="Times New Roman" panose="02020603050405020304" pitchFamily="18" charset="0"/>
              </a:rPr>
              <a:t> </a:t>
            </a:r>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and Monitoring.</a:t>
            </a:r>
          </a:p>
          <a:p>
            <a:pPr algn="l"/>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Detailed Report:</a:t>
            </a:r>
          </a:p>
          <a:p>
            <a:pPr marL="571500" indent="-571500" algn="l">
              <a:buFont typeface="Wingdings" panose="05000000000000000000" pitchFamily="2" charset="2"/>
              <a:buChar char="Ø"/>
            </a:pPr>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Provide an overview of different Business problems solved with machine learning.</a:t>
            </a:r>
          </a:p>
          <a:p>
            <a:pPr marL="571500" indent="-571500" algn="l">
              <a:buFont typeface="Wingdings" panose="05000000000000000000" pitchFamily="2" charset="2"/>
              <a:buChar char="Ø"/>
            </a:pPr>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Basic process of how the machine learning works on real time projects.</a:t>
            </a:r>
          </a:p>
          <a:p>
            <a:pPr marL="571500" indent="-571500" algn="l">
              <a:buFont typeface="Wingdings" panose="05000000000000000000" pitchFamily="2" charset="2"/>
              <a:buChar char="Ø"/>
            </a:pPr>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Basic Description of Machine learning tools that are in basic projects.</a:t>
            </a:r>
          </a:p>
          <a:p>
            <a:pPr marL="571500" indent="-571500" algn="l">
              <a:buFont typeface="Wingdings" panose="05000000000000000000" pitchFamily="2" charset="2"/>
              <a:buChar char="Ø"/>
            </a:pPr>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Challenges in Machine Learning Challenges.</a:t>
            </a:r>
          </a:p>
          <a:p>
            <a:pPr marL="571500" indent="-571500" algn="l">
              <a:buFont typeface="Wingdings" panose="05000000000000000000" pitchFamily="2" charset="2"/>
              <a:buChar char="Ø"/>
            </a:pPr>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Introduction about AMAZON </a:t>
            </a:r>
            <a:r>
              <a:rPr lang="en-US" sz="3600" b="0" i="0" dirty="0" err="1">
                <a:solidFill>
                  <a:srgbClr val="000000"/>
                </a:solidFill>
                <a:effectLst/>
                <a:highlight>
                  <a:srgbClr val="FFFFFF"/>
                </a:highlight>
                <a:latin typeface="Times New Roman" panose="02020603050405020304" pitchFamily="18" charset="0"/>
                <a:cs typeface="Times New Roman" panose="02020603050405020304" pitchFamily="18" charset="0"/>
              </a:rPr>
              <a:t>SageMaker</a:t>
            </a:r>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a:t>
            </a:r>
          </a:p>
          <a:p>
            <a:pPr marL="571500" indent="-571500" algn="l">
              <a:buFont typeface="Wingdings" panose="05000000000000000000" pitchFamily="2" charset="2"/>
              <a:buChar char="Ø"/>
            </a:pPr>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Problem solving that faced with machine learning.</a:t>
            </a:r>
          </a:p>
          <a:p>
            <a:pPr marL="571500" indent="-571500" algn="l">
              <a:buFont typeface="Wingdings" panose="05000000000000000000" pitchFamily="2" charset="2"/>
              <a:buChar char="Ø"/>
            </a:pPr>
            <a:r>
              <a:rPr lang="en-US" sz="3600" b="0" i="0" dirty="0">
                <a:solidFill>
                  <a:srgbClr val="000000"/>
                </a:solidFill>
                <a:effectLst/>
                <a:highlight>
                  <a:srgbClr val="FFFFFF"/>
                </a:highlight>
                <a:latin typeface="Times New Roman" panose="02020603050405020304" pitchFamily="18" charset="0"/>
                <a:cs typeface="Times New Roman" panose="02020603050405020304" pitchFamily="18" charset="0"/>
              </a:rPr>
              <a:t>Overview of Process, Tools and problems of Machine Learning</a:t>
            </a:r>
          </a:p>
          <a:p>
            <a:endParaRPr lang="en-GB" sz="36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88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1524" y="3117056"/>
            <a:ext cx="17059275" cy="3376181"/>
          </a:xfrm>
          <a:prstGeom prst="rect">
            <a:avLst/>
          </a:prstGeom>
        </p:spPr>
        <p:txBody>
          <a:bodyPr wrap="square" lIns="0" tIns="0" rIns="0" bIns="0" rtlCol="0" anchor="t">
            <a:spAutoFit/>
          </a:bodyPr>
          <a:lstStyle/>
          <a:p>
            <a:pPr marL="0" lvl="0" indent="0" algn="ctr">
              <a:lnSpc>
                <a:spcPts val="28682"/>
              </a:lnSpc>
              <a:spcBef>
                <a:spcPct val="0"/>
              </a:spcBef>
            </a:pPr>
            <a:r>
              <a:rPr lang="en-US" sz="20487" b="1" u="none" dirty="0">
                <a:solidFill>
                  <a:srgbClr val="004AAD"/>
                </a:solidFill>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85097" y="1276263"/>
            <a:ext cx="5670198" cy="6885241"/>
          </a:xfrm>
          <a:custGeom>
            <a:avLst/>
            <a:gdLst/>
            <a:ahLst/>
            <a:cxnLst/>
            <a:rect l="l" t="t" r="r" b="b"/>
            <a:pathLst>
              <a:path w="5670198" h="6885241">
                <a:moveTo>
                  <a:pt x="0" y="0"/>
                </a:moveTo>
                <a:lnTo>
                  <a:pt x="5670199" y="0"/>
                </a:lnTo>
                <a:lnTo>
                  <a:pt x="5670199" y="6885241"/>
                </a:lnTo>
                <a:lnTo>
                  <a:pt x="0" y="6885241"/>
                </a:lnTo>
                <a:lnTo>
                  <a:pt x="0" y="0"/>
                </a:lnTo>
                <a:close/>
              </a:path>
            </a:pathLst>
          </a:custGeom>
          <a:blipFill>
            <a:blip r:embed="rId2"/>
            <a:stretch>
              <a:fillRect/>
            </a:stretch>
          </a:blipFill>
        </p:spPr>
      </p:sp>
      <p:sp>
        <p:nvSpPr>
          <p:cNvPr id="3" name="TextBox 3"/>
          <p:cNvSpPr txBox="1"/>
          <p:nvPr/>
        </p:nvSpPr>
        <p:spPr>
          <a:xfrm>
            <a:off x="1028700" y="423378"/>
            <a:ext cx="7795856" cy="1018292"/>
          </a:xfrm>
          <a:prstGeom prst="rect">
            <a:avLst/>
          </a:prstGeom>
        </p:spPr>
        <p:txBody>
          <a:bodyPr lIns="0" tIns="0" rIns="0" bIns="0" rtlCol="0" anchor="t">
            <a:spAutoFit/>
          </a:bodyPr>
          <a:lstStyle/>
          <a:p>
            <a:pPr algn="ctr">
              <a:lnSpc>
                <a:spcPts val="8871"/>
              </a:lnSpc>
              <a:spcBef>
                <a:spcPct val="0"/>
              </a:spcBef>
            </a:pPr>
            <a:r>
              <a:rPr lang="en-US" sz="5400" b="1" dirty="0">
                <a:solidFill>
                  <a:srgbClr val="004AAD"/>
                </a:solidFill>
                <a:latin typeface="Times New Roman" panose="02020603050405020304" pitchFamily="18" charset="0"/>
                <a:cs typeface="Times New Roman" panose="02020603050405020304" pitchFamily="18" charset="0"/>
              </a:rPr>
              <a:t> EXISTING SYSTEM </a:t>
            </a:r>
          </a:p>
        </p:txBody>
      </p:sp>
      <p:sp>
        <p:nvSpPr>
          <p:cNvPr id="4" name="TextBox 4"/>
          <p:cNvSpPr txBox="1"/>
          <p:nvPr/>
        </p:nvSpPr>
        <p:spPr>
          <a:xfrm>
            <a:off x="964823" y="2488946"/>
            <a:ext cx="11608502" cy="6219651"/>
          </a:xfrm>
          <a:prstGeom prst="rect">
            <a:avLst/>
          </a:prstGeom>
        </p:spPr>
        <p:txBody>
          <a:bodyPr lIns="0" tIns="0" rIns="0" bIns="0" rtlCol="0" anchor="t">
            <a:spAutoFit/>
          </a:bodyPr>
          <a:lstStyle/>
          <a:p>
            <a:pPr>
              <a:lnSpc>
                <a:spcPts val="3411"/>
              </a:lnSpc>
            </a:pPr>
            <a:r>
              <a:rPr lang="en-US" sz="3600" dirty="0">
                <a:solidFill>
                  <a:srgbClr val="004AAD"/>
                </a:solidFill>
                <a:latin typeface="Times New Roman" panose="02020603050405020304" pitchFamily="18" charset="0"/>
                <a:cs typeface="Times New Roman" panose="02020603050405020304" pitchFamily="18" charset="0"/>
              </a:rPr>
              <a:t>The whole system flow can be divided into three major parts.</a:t>
            </a:r>
          </a:p>
          <a:p>
            <a:pPr>
              <a:lnSpc>
                <a:spcPts val="4111"/>
              </a:lnSpc>
            </a:pPr>
            <a:r>
              <a:rPr lang="en-US" sz="3600" dirty="0">
                <a:solidFill>
                  <a:srgbClr val="000000"/>
                </a:solidFill>
                <a:latin typeface="Times New Roman" panose="02020603050405020304" pitchFamily="18" charset="0"/>
                <a:cs typeface="Times New Roman" panose="02020603050405020304" pitchFamily="18" charset="0"/>
              </a:rPr>
              <a:t>1. Training Model with standard datasets (Microsoft 	COCO)used</a:t>
            </a:r>
          </a:p>
          <a:p>
            <a:pPr>
              <a:lnSpc>
                <a:spcPts val="4111"/>
              </a:lnSpc>
            </a:pPr>
            <a:r>
              <a:rPr lang="en-US" sz="3600" dirty="0">
                <a:solidFill>
                  <a:srgbClr val="000000"/>
                </a:solidFill>
                <a:latin typeface="Times New Roman" panose="02020603050405020304" pitchFamily="18" charset="0"/>
                <a:cs typeface="Times New Roman" panose="02020603050405020304" pitchFamily="18" charset="0"/>
              </a:rPr>
              <a:t>2. Building Animal Detection model which works on real time                	video streaming.</a:t>
            </a:r>
          </a:p>
          <a:p>
            <a:pPr marL="634090" lvl="1" indent="-317045">
              <a:lnSpc>
                <a:spcPts val="4111"/>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 In this system  they using YoloV3 with Darknet Architecture. </a:t>
            </a:r>
          </a:p>
          <a:p>
            <a:pPr marL="634090" lvl="1" indent="-317045">
              <a:lnSpc>
                <a:spcPts val="4111"/>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Motivated by </a:t>
            </a:r>
            <a:r>
              <a:rPr lang="en-US" sz="3600" dirty="0" err="1">
                <a:solidFill>
                  <a:srgbClr val="000000"/>
                </a:solidFill>
                <a:latin typeface="Times New Roman" panose="02020603050405020304" pitchFamily="18" charset="0"/>
                <a:cs typeface="Times New Roman" panose="02020603050405020304" pitchFamily="18" charset="0"/>
              </a:rPr>
              <a:t>ResNet</a:t>
            </a:r>
            <a:r>
              <a:rPr lang="en-US" sz="3600" dirty="0">
                <a:solidFill>
                  <a:srgbClr val="000000"/>
                </a:solidFill>
                <a:latin typeface="Times New Roman" panose="02020603050405020304" pitchFamily="18" charset="0"/>
                <a:cs typeface="Times New Roman" panose="02020603050405020304" pitchFamily="18" charset="0"/>
              </a:rPr>
              <a:t> and FPN (Feature-Pyramid Network) architectures, YOLO-V3 uses a feature extractor is called Darknet-53.</a:t>
            </a:r>
          </a:p>
          <a:p>
            <a:pPr>
              <a:lnSpc>
                <a:spcPts val="4111"/>
              </a:lnSpc>
              <a:spcBef>
                <a:spcPct val="0"/>
              </a:spcBef>
            </a:pPr>
            <a:r>
              <a:rPr lang="en-US" sz="3600" dirty="0">
                <a:solidFill>
                  <a:srgbClr val="000000"/>
                </a:solidFill>
                <a:latin typeface="Times New Roman" panose="02020603050405020304" pitchFamily="18" charset="0"/>
                <a:cs typeface="Times New Roman" panose="02020603050405020304" pitchFamily="18" charset="0"/>
              </a:rPr>
              <a:t>3. Repelling the hazardous intruder (only wild animals if 	found) without harming it.</a:t>
            </a:r>
          </a:p>
        </p:txBody>
      </p:sp>
      <p:sp>
        <p:nvSpPr>
          <p:cNvPr id="5" name="TextBox 5"/>
          <p:cNvSpPr txBox="1"/>
          <p:nvPr/>
        </p:nvSpPr>
        <p:spPr>
          <a:xfrm>
            <a:off x="12903756" y="8703682"/>
            <a:ext cx="4355544"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Flow chart Diagram for Existing System.</a:t>
            </a:r>
          </a:p>
        </p:txBody>
      </p:sp>
      <p:sp>
        <p:nvSpPr>
          <p:cNvPr id="6" name="Freeform 6"/>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07797" y="662619"/>
            <a:ext cx="15053357" cy="807913"/>
          </a:xfrm>
          <a:prstGeom prst="rect">
            <a:avLst/>
          </a:prstGeom>
        </p:spPr>
        <p:txBody>
          <a:bodyPr lIns="0" tIns="0" rIns="0" bIns="0" rtlCol="0" anchor="t">
            <a:spAutoFit/>
          </a:bodyPr>
          <a:lstStyle/>
          <a:p>
            <a:pPr>
              <a:lnSpc>
                <a:spcPts val="6325"/>
              </a:lnSpc>
            </a:pPr>
            <a:r>
              <a:rPr lang="en-US" sz="6325" b="1" dirty="0">
                <a:solidFill>
                  <a:srgbClr val="004AAD"/>
                </a:solidFill>
                <a:latin typeface="Times New Roman" panose="02020603050405020304" pitchFamily="18" charset="0"/>
                <a:cs typeface="Times New Roman" panose="02020603050405020304" pitchFamily="18" charset="0"/>
              </a:rPr>
              <a:t> </a:t>
            </a:r>
            <a:r>
              <a:rPr lang="en-US" sz="5400" b="1" dirty="0">
                <a:solidFill>
                  <a:srgbClr val="004AAD"/>
                </a:solidFill>
                <a:latin typeface="Times New Roman" panose="02020603050405020304" pitchFamily="18" charset="0"/>
                <a:cs typeface="Times New Roman" panose="02020603050405020304" pitchFamily="18" charset="0"/>
              </a:rPr>
              <a:t>DRAWBACKS</a:t>
            </a:r>
            <a:r>
              <a:rPr lang="en-US" sz="6325" b="1" dirty="0">
                <a:solidFill>
                  <a:srgbClr val="004AAD"/>
                </a:solidFill>
                <a:latin typeface="Times New Roman" panose="02020603050405020304" pitchFamily="18" charset="0"/>
                <a:cs typeface="Times New Roman" panose="02020603050405020304" pitchFamily="18" charset="0"/>
              </a:rPr>
              <a:t> OF EXISTING SYSTEM </a:t>
            </a:r>
          </a:p>
        </p:txBody>
      </p:sp>
      <p:sp>
        <p:nvSpPr>
          <p:cNvPr id="3" name="TextBox 3"/>
          <p:cNvSpPr txBox="1"/>
          <p:nvPr/>
        </p:nvSpPr>
        <p:spPr>
          <a:xfrm>
            <a:off x="1501476" y="2033763"/>
            <a:ext cx="15285049" cy="7144776"/>
          </a:xfrm>
          <a:prstGeom prst="rect">
            <a:avLst/>
          </a:prstGeom>
        </p:spPr>
        <p:txBody>
          <a:bodyPr lIns="0" tIns="0" rIns="0" bIns="0" rtlCol="0" anchor="t">
            <a:spAutoFit/>
          </a:bodyPr>
          <a:lstStyle/>
          <a:p>
            <a:pPr>
              <a:lnSpc>
                <a:spcPts val="3310"/>
              </a:lnSpc>
            </a:pPr>
            <a:r>
              <a:rPr lang="en-US" sz="3600" dirty="0">
                <a:solidFill>
                  <a:srgbClr val="000000"/>
                </a:solidFill>
                <a:latin typeface="Times New Roman" panose="02020603050405020304" pitchFamily="18" charset="0"/>
                <a:cs typeface="Times New Roman" panose="02020603050405020304" pitchFamily="18" charset="0"/>
              </a:rPr>
              <a:t>There are two major drawbacks of Existing System :</a:t>
            </a:r>
          </a:p>
          <a:p>
            <a:pPr>
              <a:lnSpc>
                <a:spcPts val="3310"/>
              </a:lnSpc>
            </a:pPr>
            <a:endParaRPr lang="en-US" sz="3600" dirty="0">
              <a:solidFill>
                <a:srgbClr val="000000"/>
              </a:solidFill>
              <a:latin typeface="Times New Roman" panose="02020603050405020304" pitchFamily="18" charset="0"/>
              <a:cs typeface="Times New Roman" panose="02020603050405020304" pitchFamily="18" charset="0"/>
            </a:endParaRPr>
          </a:p>
          <a:p>
            <a:pPr>
              <a:lnSpc>
                <a:spcPts val="3310"/>
              </a:lnSpc>
            </a:pPr>
            <a:r>
              <a:rPr lang="en-US" sz="3600" dirty="0">
                <a:solidFill>
                  <a:srgbClr val="004AAD"/>
                </a:solidFill>
                <a:latin typeface="Times New Roman" panose="02020603050405020304" pitchFamily="18" charset="0"/>
                <a:cs typeface="Times New Roman" panose="02020603050405020304" pitchFamily="18" charset="0"/>
              </a:rPr>
              <a:t>1. Dataset: </a:t>
            </a:r>
            <a:r>
              <a:rPr lang="en-US" sz="3600" dirty="0">
                <a:solidFill>
                  <a:srgbClr val="000000"/>
                </a:solidFill>
                <a:latin typeface="Times New Roman" panose="02020603050405020304" pitchFamily="18" charset="0"/>
                <a:cs typeface="Times New Roman" panose="02020603050405020304" pitchFamily="18" charset="0"/>
              </a:rPr>
              <a:t>Existing system used COCO(Common Object in Context) which is</a:t>
            </a:r>
          </a:p>
          <a:p>
            <a:pPr>
              <a:lnSpc>
                <a:spcPts val="3310"/>
              </a:lnSpc>
            </a:pPr>
            <a:r>
              <a:rPr lang="en-US" sz="3600" dirty="0">
                <a:solidFill>
                  <a:srgbClr val="000000"/>
                </a:solidFill>
                <a:latin typeface="Times New Roman" panose="02020603050405020304" pitchFamily="18" charset="0"/>
                <a:cs typeface="Times New Roman" panose="02020603050405020304" pitchFamily="18" charset="0"/>
              </a:rPr>
              <a:t> standard dataset contains 80 categories and 330K object instances</a:t>
            </a:r>
          </a:p>
          <a:p>
            <a:pPr>
              <a:lnSpc>
                <a:spcPts val="4251"/>
              </a:lnSpc>
            </a:pPr>
            <a:endParaRPr lang="en-US" sz="3600" dirty="0">
              <a:solidFill>
                <a:srgbClr val="000000"/>
              </a:solidFill>
              <a:latin typeface="Times New Roman" panose="02020603050405020304" pitchFamily="18" charset="0"/>
              <a:cs typeface="Times New Roman" panose="02020603050405020304" pitchFamily="18" charset="0"/>
            </a:endParaRPr>
          </a:p>
          <a:p>
            <a:pPr>
              <a:lnSpc>
                <a:spcPts val="4251"/>
              </a:lnSpc>
            </a:pPr>
            <a:r>
              <a:rPr lang="en-US" sz="3600" dirty="0">
                <a:solidFill>
                  <a:srgbClr val="004AAD"/>
                </a:solidFill>
                <a:latin typeface="Times New Roman" panose="02020603050405020304" pitchFamily="18" charset="0"/>
                <a:cs typeface="Times New Roman" panose="02020603050405020304" pitchFamily="18" charset="0"/>
              </a:rPr>
              <a:t>2.Model:</a:t>
            </a:r>
          </a:p>
          <a:p>
            <a:pPr marL="655680" lvl="1" indent="-327840">
              <a:lnSpc>
                <a:spcPts val="4251"/>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Existing system  using YoloV3 with Darknet Architecture. YOLO V3 is an improved version among the YOLO detection network family. In contrast to previous versions, it features multi-scalar detection, a stronger feature extractor network, and few modifications in the loss function.</a:t>
            </a:r>
          </a:p>
          <a:p>
            <a:pPr marL="655680" lvl="1" indent="-327840">
              <a:lnSpc>
                <a:spcPts val="4251"/>
              </a:lnSpc>
              <a:buFont typeface="Arial"/>
              <a:buChar char="•"/>
            </a:pPr>
            <a:r>
              <a:rPr lang="en-US" sz="3600" dirty="0">
                <a:solidFill>
                  <a:srgbClr val="000000"/>
                </a:solidFill>
                <a:latin typeface="Times New Roman" panose="02020603050405020304" pitchFamily="18" charset="0"/>
                <a:cs typeface="Times New Roman" panose="02020603050405020304" pitchFamily="18" charset="0"/>
              </a:rPr>
              <a:t>Motivated by </a:t>
            </a:r>
            <a:r>
              <a:rPr lang="en-US" sz="3600" dirty="0" err="1">
                <a:solidFill>
                  <a:srgbClr val="000000"/>
                </a:solidFill>
                <a:latin typeface="Times New Roman" panose="02020603050405020304" pitchFamily="18" charset="0"/>
                <a:cs typeface="Times New Roman" panose="02020603050405020304" pitchFamily="18" charset="0"/>
              </a:rPr>
              <a:t>ResNet</a:t>
            </a:r>
            <a:r>
              <a:rPr lang="en-US" sz="3600" dirty="0">
                <a:solidFill>
                  <a:srgbClr val="000000"/>
                </a:solidFill>
                <a:latin typeface="Times New Roman" panose="02020603050405020304" pitchFamily="18" charset="0"/>
                <a:cs typeface="Times New Roman" panose="02020603050405020304" pitchFamily="18" charset="0"/>
              </a:rPr>
              <a:t> and FPN (Feature-Pyramid Network) architectures, YOLO-V3 uses a feature extractor is called Darknet-53. Each of these layers processes the image at a different spatial compression.</a:t>
            </a:r>
          </a:p>
          <a:p>
            <a:pPr>
              <a:lnSpc>
                <a:spcPts val="4251"/>
              </a:lnSpc>
              <a:spcBef>
                <a:spcPct val="0"/>
              </a:spcBef>
            </a:pPr>
            <a:endParaRPr lang="en-US" sz="3036" dirty="0">
              <a:solidFill>
                <a:srgbClr val="000000"/>
              </a:solidFill>
              <a:latin typeface="Montserrat Classic"/>
            </a:endParaRPr>
          </a:p>
        </p:txBody>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7659" y="461253"/>
            <a:ext cx="16309741" cy="782265"/>
          </a:xfrm>
          <a:prstGeom prst="rect">
            <a:avLst/>
          </a:prstGeom>
        </p:spPr>
        <p:txBody>
          <a:bodyPr wrap="square" lIns="0" tIns="0" rIns="0" bIns="0" rtlCol="0" anchor="t">
            <a:spAutoFit/>
          </a:bodyPr>
          <a:lstStyle/>
          <a:p>
            <a:pPr>
              <a:lnSpc>
                <a:spcPts val="6100"/>
              </a:lnSpc>
            </a:pPr>
            <a:r>
              <a:rPr lang="en-US" sz="5400" b="1" dirty="0">
                <a:solidFill>
                  <a:srgbClr val="004AAD"/>
                </a:solidFill>
                <a:latin typeface="Times New Roman" panose="02020603050405020304" pitchFamily="18" charset="0"/>
                <a:cs typeface="Times New Roman" panose="02020603050405020304" pitchFamily="18" charset="0"/>
              </a:rPr>
              <a:t>EXISTING SYSTEM DATASET DESCRIPTION</a:t>
            </a:r>
          </a:p>
        </p:txBody>
      </p:sp>
      <p:sp>
        <p:nvSpPr>
          <p:cNvPr id="3" name="TextBox 3"/>
          <p:cNvSpPr txBox="1"/>
          <p:nvPr/>
        </p:nvSpPr>
        <p:spPr>
          <a:xfrm>
            <a:off x="175193" y="1571464"/>
            <a:ext cx="5463607" cy="1513043"/>
          </a:xfrm>
          <a:prstGeom prst="rect">
            <a:avLst/>
          </a:prstGeom>
        </p:spPr>
        <p:txBody>
          <a:bodyPr wrap="square" lIns="0" tIns="0" rIns="0" bIns="0" rtlCol="0" anchor="t">
            <a:spAutoFit/>
          </a:bodyPr>
          <a:lstStyle/>
          <a:p>
            <a:pPr algn="ctr">
              <a:lnSpc>
                <a:spcPts val="6093"/>
              </a:lnSpc>
            </a:pPr>
            <a:r>
              <a:rPr lang="en-US" sz="4352" b="1" spc="-43" dirty="0">
                <a:solidFill>
                  <a:srgbClr val="2E2E2E"/>
                </a:solidFill>
                <a:latin typeface="Times New Roman" panose="02020603050405020304" pitchFamily="18" charset="0"/>
                <a:cs typeface="Times New Roman" panose="02020603050405020304" pitchFamily="18" charset="0"/>
              </a:rPr>
              <a:t>COCO Dataset</a:t>
            </a:r>
          </a:p>
          <a:p>
            <a:pPr algn="ctr">
              <a:lnSpc>
                <a:spcPts val="6093"/>
              </a:lnSpc>
            </a:pPr>
            <a:endParaRPr lang="en-US" sz="4352" spc="-43" dirty="0">
              <a:solidFill>
                <a:srgbClr val="2E2E2E"/>
              </a:solidFill>
              <a:latin typeface="Canva Sans Bold"/>
            </a:endParaRPr>
          </a:p>
        </p:txBody>
      </p:sp>
      <p:sp>
        <p:nvSpPr>
          <p:cNvPr id="4" name="TextBox 4"/>
          <p:cNvSpPr txBox="1"/>
          <p:nvPr/>
        </p:nvSpPr>
        <p:spPr>
          <a:xfrm>
            <a:off x="1399632" y="2543669"/>
            <a:ext cx="16309741" cy="1535126"/>
          </a:xfrm>
          <a:prstGeom prst="rect">
            <a:avLst/>
          </a:prstGeom>
        </p:spPr>
        <p:txBody>
          <a:bodyPr wrap="square" lIns="0" tIns="0" rIns="0" bIns="0" rtlCol="0" anchor="t">
            <a:spAutoFit/>
          </a:bodyPr>
          <a:lstStyle/>
          <a:p>
            <a:pPr>
              <a:lnSpc>
                <a:spcPts val="4111"/>
              </a:lnSpc>
              <a:spcBef>
                <a:spcPct val="0"/>
              </a:spcBef>
            </a:pPr>
            <a:r>
              <a:rPr lang="en-US" sz="2936" dirty="0">
                <a:solidFill>
                  <a:srgbClr val="000000"/>
                </a:solidFill>
                <a:latin typeface="Times New Roman" panose="02020603050405020304" pitchFamily="18" charset="0"/>
                <a:cs typeface="Times New Roman" panose="02020603050405020304" pitchFamily="18" charset="0"/>
              </a:rPr>
              <a:t>The</a:t>
            </a:r>
            <a:r>
              <a:rPr lang="en-US" sz="2936" u="sng" dirty="0">
                <a:solidFill>
                  <a:srgbClr val="000000"/>
                </a:solidFill>
                <a:latin typeface="Times New Roman" panose="02020603050405020304" pitchFamily="18" charset="0"/>
                <a:cs typeface="Times New Roman" panose="02020603050405020304" pitchFamily="18" charset="0"/>
                <a:hlinkClick r:id="rId2" tooltip="https://docs.ultralytics.com/datasets/detect/coco/"/>
              </a:rPr>
              <a:t> COCO</a:t>
            </a:r>
            <a:r>
              <a:rPr lang="en-US" sz="2936" dirty="0">
                <a:solidFill>
                  <a:srgbClr val="000000"/>
                </a:solidFill>
                <a:latin typeface="Times New Roman" panose="02020603050405020304" pitchFamily="18" charset="0"/>
                <a:cs typeface="Times New Roman" panose="02020603050405020304" pitchFamily="18" charset="0"/>
              </a:rPr>
              <a:t> (Common Objects in Context) dataset is a large-scale object detection, segmentation, and captioning dataset.  It is an essential dataset for researchers and developers working on object detection, segmentation, and pose </a:t>
            </a:r>
            <a:r>
              <a:rPr lang="en-US" sz="3200" dirty="0">
                <a:solidFill>
                  <a:srgbClr val="000000"/>
                </a:solidFill>
                <a:latin typeface="Times New Roman" panose="02020603050405020304" pitchFamily="18" charset="0"/>
                <a:cs typeface="Times New Roman" panose="02020603050405020304" pitchFamily="18" charset="0"/>
              </a:rPr>
              <a:t>estimation</a:t>
            </a:r>
            <a:r>
              <a:rPr lang="en-US" sz="2936" dirty="0">
                <a:solidFill>
                  <a:srgbClr val="000000"/>
                </a:solidFill>
                <a:latin typeface="Times New Roman" panose="02020603050405020304" pitchFamily="18" charset="0"/>
                <a:cs typeface="Times New Roman" panose="02020603050405020304" pitchFamily="18" charset="0"/>
              </a:rPr>
              <a:t> tasks.</a:t>
            </a:r>
          </a:p>
        </p:txBody>
      </p:sp>
      <p:sp>
        <p:nvSpPr>
          <p:cNvPr id="5" name="TextBox 5"/>
          <p:cNvSpPr txBox="1"/>
          <p:nvPr/>
        </p:nvSpPr>
        <p:spPr>
          <a:xfrm>
            <a:off x="838106" y="5269336"/>
            <a:ext cx="16830228" cy="5206554"/>
          </a:xfrm>
          <a:prstGeom prst="rect">
            <a:avLst/>
          </a:prstGeom>
        </p:spPr>
        <p:txBody>
          <a:bodyPr lIns="0" tIns="0" rIns="0" bIns="0" rtlCol="0" anchor="t">
            <a:spAutoFit/>
          </a:bodyPr>
          <a:lstStyle/>
          <a:p>
            <a:pPr marL="529222" lvl="1" indent="-264611" algn="just">
              <a:lnSpc>
                <a:spcPts val="2867"/>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COCO contains 330K images, with 200K images having annotations for object detection, segmentation.</a:t>
            </a:r>
          </a:p>
          <a:p>
            <a:pPr algn="just">
              <a:lnSpc>
                <a:spcPts val="2867"/>
              </a:lnSpc>
            </a:pPr>
            <a:endParaRPr lang="en-US" sz="3200" dirty="0">
              <a:solidFill>
                <a:srgbClr val="000000"/>
              </a:solidFill>
              <a:latin typeface="Times New Roman" panose="02020603050405020304" pitchFamily="18" charset="0"/>
              <a:cs typeface="Times New Roman" panose="02020603050405020304" pitchFamily="18" charset="0"/>
            </a:endParaRPr>
          </a:p>
          <a:p>
            <a:pPr marL="529222" lvl="1" indent="-264611" algn="just">
              <a:lnSpc>
                <a:spcPts val="2867"/>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The dataset comprises 80 object categories, including common objects like cars, bicycles, and animals, as well as more specific categories such as umbrellas, handbags, and sports equipment.</a:t>
            </a:r>
          </a:p>
          <a:p>
            <a:pPr algn="just">
              <a:lnSpc>
                <a:spcPts val="2867"/>
              </a:lnSpc>
            </a:pPr>
            <a:endParaRPr lang="en-US" sz="3200" dirty="0">
              <a:solidFill>
                <a:srgbClr val="000000"/>
              </a:solidFill>
              <a:latin typeface="Times New Roman" panose="02020603050405020304" pitchFamily="18" charset="0"/>
              <a:cs typeface="Times New Roman" panose="02020603050405020304" pitchFamily="18" charset="0"/>
            </a:endParaRPr>
          </a:p>
          <a:p>
            <a:pPr marL="529222" lvl="1" indent="-264611" algn="just">
              <a:lnSpc>
                <a:spcPts val="2867"/>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Annotations include object bounding boxes, segmentation masks, and captions for each image.</a:t>
            </a:r>
          </a:p>
          <a:p>
            <a:pPr algn="just">
              <a:lnSpc>
                <a:spcPts val="2867"/>
              </a:lnSpc>
            </a:pPr>
            <a:endParaRPr lang="en-US" sz="3200" dirty="0">
              <a:solidFill>
                <a:srgbClr val="000000"/>
              </a:solidFill>
              <a:latin typeface="Times New Roman" panose="02020603050405020304" pitchFamily="18" charset="0"/>
              <a:cs typeface="Times New Roman" panose="02020603050405020304" pitchFamily="18" charset="0"/>
            </a:endParaRPr>
          </a:p>
          <a:p>
            <a:pPr marL="529222" lvl="1" indent="-264611" algn="just">
              <a:lnSpc>
                <a:spcPts val="2867"/>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COCO provides standardized evaluation metrics like mean Average Precision (</a:t>
            </a:r>
            <a:r>
              <a:rPr lang="en-US" sz="3200" dirty="0" err="1">
                <a:solidFill>
                  <a:srgbClr val="000000"/>
                </a:solidFill>
                <a:latin typeface="Times New Roman" panose="02020603050405020304" pitchFamily="18" charset="0"/>
                <a:cs typeface="Times New Roman" panose="02020603050405020304" pitchFamily="18" charset="0"/>
              </a:rPr>
              <a:t>mAP</a:t>
            </a:r>
            <a:r>
              <a:rPr lang="en-US" sz="3200" dirty="0">
                <a:solidFill>
                  <a:srgbClr val="000000"/>
                </a:solidFill>
                <a:latin typeface="Times New Roman" panose="02020603050405020304" pitchFamily="18" charset="0"/>
                <a:cs typeface="Times New Roman" panose="02020603050405020304" pitchFamily="18" charset="0"/>
              </a:rPr>
              <a:t>) for object detection and mean Average Recall (</a:t>
            </a:r>
            <a:r>
              <a:rPr lang="en-US" sz="3200" dirty="0" err="1">
                <a:solidFill>
                  <a:srgbClr val="000000"/>
                </a:solidFill>
                <a:latin typeface="Times New Roman" panose="02020603050405020304" pitchFamily="18" charset="0"/>
                <a:cs typeface="Times New Roman" panose="02020603050405020304" pitchFamily="18" charset="0"/>
              </a:rPr>
              <a:t>mAR</a:t>
            </a:r>
            <a:r>
              <a:rPr lang="en-US" sz="3200" dirty="0">
                <a:solidFill>
                  <a:srgbClr val="000000"/>
                </a:solidFill>
                <a:latin typeface="Times New Roman" panose="02020603050405020304" pitchFamily="18" charset="0"/>
                <a:cs typeface="Times New Roman" panose="02020603050405020304" pitchFamily="18" charset="0"/>
              </a:rPr>
              <a:t>) for segmentation tasks, making it suitable for comparing model performance.</a:t>
            </a:r>
          </a:p>
          <a:p>
            <a:pPr algn="just">
              <a:lnSpc>
                <a:spcPts val="2867"/>
              </a:lnSpc>
            </a:pPr>
            <a:endParaRPr lang="en-US" sz="3200" dirty="0">
              <a:solidFill>
                <a:srgbClr val="000000"/>
              </a:solidFill>
              <a:latin typeface="Montserrat Classic"/>
            </a:endParaRPr>
          </a:p>
          <a:p>
            <a:pPr algn="just">
              <a:lnSpc>
                <a:spcPts val="2867"/>
              </a:lnSpc>
            </a:pPr>
            <a:endParaRPr lang="en-US" sz="3200" dirty="0">
              <a:solidFill>
                <a:srgbClr val="000000"/>
              </a:solidFill>
              <a:latin typeface="Montserrat Classic"/>
            </a:endParaRPr>
          </a:p>
          <a:p>
            <a:pPr algn="just">
              <a:lnSpc>
                <a:spcPts val="2867"/>
              </a:lnSpc>
            </a:pPr>
            <a:endParaRPr lang="en-US" sz="3200" dirty="0">
              <a:solidFill>
                <a:srgbClr val="000000"/>
              </a:solidFill>
              <a:latin typeface="Montserrat Classic"/>
            </a:endParaRPr>
          </a:p>
        </p:txBody>
      </p:sp>
      <p:sp>
        <p:nvSpPr>
          <p:cNvPr id="6" name="TextBox 6"/>
          <p:cNvSpPr txBox="1"/>
          <p:nvPr/>
        </p:nvSpPr>
        <p:spPr>
          <a:xfrm>
            <a:off x="381001" y="4199891"/>
            <a:ext cx="5257800" cy="1662571"/>
          </a:xfrm>
          <a:prstGeom prst="rect">
            <a:avLst/>
          </a:prstGeom>
        </p:spPr>
        <p:txBody>
          <a:bodyPr wrap="square" lIns="0" tIns="0" rIns="0" bIns="0" rtlCol="0" anchor="t">
            <a:spAutoFit/>
          </a:bodyPr>
          <a:lstStyle/>
          <a:p>
            <a:pPr algn="ctr">
              <a:lnSpc>
                <a:spcPts val="6720"/>
              </a:lnSpc>
            </a:pPr>
            <a:r>
              <a:rPr lang="en-US" sz="4800" b="1" spc="-48" dirty="0">
                <a:solidFill>
                  <a:srgbClr val="000000"/>
                </a:solidFill>
                <a:latin typeface="Times New Roman" panose="02020603050405020304" pitchFamily="18" charset="0"/>
                <a:cs typeface="Times New Roman" panose="02020603050405020304" pitchFamily="18" charset="0"/>
              </a:rPr>
              <a:t>Key Features</a:t>
            </a:r>
          </a:p>
          <a:p>
            <a:pPr algn="ctr">
              <a:lnSpc>
                <a:spcPts val="6720"/>
              </a:lnSpc>
            </a:pPr>
            <a:endParaRPr lang="en-US" sz="4800" u="sng" spc="-48" dirty="0">
              <a:solidFill>
                <a:srgbClr val="000000"/>
              </a:solidFill>
              <a:latin typeface="Canva Sans Bold"/>
            </a:endParaRPr>
          </a:p>
        </p:txBody>
      </p:sp>
      <p:sp>
        <p:nvSpPr>
          <p:cNvPr id="7" name="Freeform 7"/>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3508</Words>
  <Application>Microsoft Office PowerPoint</Application>
  <PresentationFormat>Custom</PresentationFormat>
  <Paragraphs>268</Paragraphs>
  <Slides>61</Slides>
  <Notes>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Montserrat Classic</vt:lpstr>
      <vt:lpstr>Montserrat Classic Bold</vt:lpstr>
      <vt:lpstr>Canva Sans Bold</vt:lpstr>
      <vt:lpstr>Canva Sans</vt:lpstr>
      <vt:lpstr>Arial</vt:lpstr>
      <vt:lpstr>Wingdings</vt:lpstr>
      <vt:lpstr>Times New Roman</vt:lpstr>
      <vt:lpstr>Calibri</vt:lpstr>
      <vt:lpstr>Söhne</vt:lpstr>
      <vt:lpstr>-apple-system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Paper_224_ANIMAL DETERRENCE_</dc:title>
  <cp:lastModifiedBy>vamsi kundeti</cp:lastModifiedBy>
  <cp:revision>17</cp:revision>
  <dcterms:created xsi:type="dcterms:W3CDTF">2006-08-16T00:00:00Z</dcterms:created>
  <dcterms:modified xsi:type="dcterms:W3CDTF">2024-04-20T03:51:59Z</dcterms:modified>
  <dc:identifier>DAFvDTlF5XI</dc:identifier>
</cp:coreProperties>
</file>